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Lst>
  <p:sldIdLst>
    <p:sldId id="261" r:id="rId10"/>
    <p:sldId id="262" r:id="rId11"/>
    <p:sldId id="264" r:id="rId12"/>
    <p:sldId id="265" r:id="rId13"/>
    <p:sldId id="266" r:id="rId14"/>
    <p:sldId id="267" r:id="rId15"/>
    <p:sldId id="268" r:id="rId16"/>
    <p:sldId id="269" r:id="rId17"/>
    <p:sldId id="271" r:id="rId18"/>
    <p:sldId id="285" r:id="rId19"/>
    <p:sldId id="286" r:id="rId20"/>
    <p:sldId id="288" r:id="rId21"/>
    <p:sldId id="273" r:id="rId22"/>
    <p:sldId id="274" r:id="rId23"/>
    <p:sldId id="275" r:id="rId24"/>
    <p:sldId id="276" r:id="rId25"/>
    <p:sldId id="277" r:id="rId26"/>
    <p:sldId id="287" r:id="rId27"/>
    <p:sldId id="270" r:id="rId28"/>
    <p:sldId id="280" r:id="rId29"/>
    <p:sldId id="281" r:id="rId30"/>
    <p:sldId id="282" r:id="rId31"/>
    <p:sldId id="283" r:id="rId32"/>
    <p:sldId id="284"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912" autoAdjust="0"/>
    <p:restoredTop sz="94662" autoAdjust="0"/>
  </p:normalViewPr>
  <p:slideViewPr>
    <p:cSldViewPr>
      <p:cViewPr varScale="1">
        <p:scale>
          <a:sx n="70" d="100"/>
          <a:sy n="70" d="100"/>
        </p:scale>
        <p:origin x="-1152" y="-90"/>
      </p:cViewPr>
      <p:guideLst>
        <p:guide orient="horz" pos="2160"/>
        <p:guide pos="2880"/>
      </p:guideLst>
    </p:cSldViewPr>
  </p:slideViewPr>
  <p:outlineViewPr>
    <p:cViewPr>
      <p:scale>
        <a:sx n="33" d="100"/>
        <a:sy n="33" d="100"/>
      </p:scale>
      <p:origin x="0" y="169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2564646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339250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2222884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4227224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9" name="Slide Number Placeholder 8"/>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626610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A72250E7-813D-4CBA-9659-4111BD51B664}" type="datetimeFigureOut">
              <a:rPr lang="en-US" smtClean="0">
                <a:solidFill>
                  <a:srgbClr val="FFF39D"/>
                </a:solidFill>
              </a:rPr>
              <a:pPr/>
              <a:t>7/9/2022</a:t>
            </a:fld>
            <a:endParaRPr lang="en-US" dirty="0">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00408807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6" name="Footer Placeholder 5"/>
          <p:cNvSpPr>
            <a:spLocks noGrp="1"/>
          </p:cNvSpPr>
          <p:nvPr>
            <p:ph type="ftr" sz="quarter" idx="11"/>
          </p:nvPr>
        </p:nvSpPr>
        <p:spPr/>
        <p:txBody>
          <a:bodyPr/>
          <a:lstStyle/>
          <a:p>
            <a:endParaRPr lang="en-US" dirty="0">
              <a:solidFill>
                <a:srgbClr val="575F6D"/>
              </a:solidFill>
            </a:endParaRPr>
          </a:p>
        </p:txBody>
      </p:sp>
      <p:sp>
        <p:nvSpPr>
          <p:cNvPr id="7" name="Slide Number Placeholder 6"/>
          <p:cNvSpPr>
            <a:spLocks noGrp="1"/>
          </p:cNvSpPr>
          <p:nvPr>
            <p:ph type="sldNum" sz="quarter" idx="12"/>
          </p:nvPr>
        </p:nvSpPr>
        <p:spPr/>
        <p:txBody>
          <a:bodyPr/>
          <a:lstStyle/>
          <a:p>
            <a:fld id="{67134EAA-34C2-400C-B850-84D4277B8D7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31988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8" name="Footer Placeholder 7"/>
          <p:cNvSpPr>
            <a:spLocks noGrp="1"/>
          </p:cNvSpPr>
          <p:nvPr>
            <p:ph type="ftr" sz="quarter" idx="11"/>
          </p:nvPr>
        </p:nvSpPr>
        <p:spPr/>
        <p:txBody>
          <a:bodyPr/>
          <a:lstStyle/>
          <a:p>
            <a:endParaRPr lang="en-US" dirty="0">
              <a:solidFill>
                <a:srgbClr val="575F6D"/>
              </a:solidFill>
            </a:endParaRPr>
          </a:p>
        </p:txBody>
      </p:sp>
      <p:sp>
        <p:nvSpPr>
          <p:cNvPr id="9" name="Slide Number Placeholder 8"/>
          <p:cNvSpPr>
            <a:spLocks noGrp="1"/>
          </p:cNvSpPr>
          <p:nvPr>
            <p:ph type="sldNum" sz="quarter" idx="12"/>
          </p:nvPr>
        </p:nvSpPr>
        <p:spPr/>
        <p:txBody>
          <a:bodyPr/>
          <a:lstStyle/>
          <a:p>
            <a:fld id="{67134EAA-34C2-400C-B850-84D4277B8D7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715821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7" name="Slide Number Placeholder 6"/>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2413758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11"/>
          </p:nvPr>
        </p:nvSpPr>
        <p:spPr/>
        <p:txBody>
          <a:bodyPr/>
          <a:lstStyle/>
          <a:p>
            <a:endParaRPr lang="en-US" dirty="0">
              <a:solidFill>
                <a:srgbClr val="575F6D"/>
              </a:solidFill>
            </a:endParaRPr>
          </a:p>
        </p:txBody>
      </p:sp>
      <p:sp>
        <p:nvSpPr>
          <p:cNvPr id="4" name="Slide Number Placeholder 3"/>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1721300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22" name="Slide Number Placeholder 21"/>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5867652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27112798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8" name="Slide Number Placeholder 17"/>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578544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857989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610818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7875013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9" name="Slide Number Placeholder 8"/>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50711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A72250E7-813D-4CBA-9659-4111BD51B664}" type="datetimeFigureOut">
              <a:rPr lang="en-US" smtClean="0">
                <a:solidFill>
                  <a:srgbClr val="FFF39D"/>
                </a:solidFill>
              </a:rPr>
              <a:pPr/>
              <a:t>7/9/2022</a:t>
            </a:fld>
            <a:endParaRPr lang="en-US" dirty="0">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28396687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6" name="Footer Placeholder 5"/>
          <p:cNvSpPr>
            <a:spLocks noGrp="1"/>
          </p:cNvSpPr>
          <p:nvPr>
            <p:ph type="ftr" sz="quarter" idx="11"/>
          </p:nvPr>
        </p:nvSpPr>
        <p:spPr/>
        <p:txBody>
          <a:bodyPr/>
          <a:lstStyle/>
          <a:p>
            <a:endParaRPr lang="en-US" dirty="0">
              <a:solidFill>
                <a:srgbClr val="575F6D"/>
              </a:solidFill>
            </a:endParaRPr>
          </a:p>
        </p:txBody>
      </p:sp>
      <p:sp>
        <p:nvSpPr>
          <p:cNvPr id="7" name="Slide Number Placeholder 6"/>
          <p:cNvSpPr>
            <a:spLocks noGrp="1"/>
          </p:cNvSpPr>
          <p:nvPr>
            <p:ph type="sldNum" sz="quarter" idx="12"/>
          </p:nvPr>
        </p:nvSpPr>
        <p:spPr/>
        <p:txBody>
          <a:bodyPr/>
          <a:lstStyle/>
          <a:p>
            <a:fld id="{67134EAA-34C2-400C-B850-84D4277B8D7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286298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8" name="Footer Placeholder 7"/>
          <p:cNvSpPr>
            <a:spLocks noGrp="1"/>
          </p:cNvSpPr>
          <p:nvPr>
            <p:ph type="ftr" sz="quarter" idx="11"/>
          </p:nvPr>
        </p:nvSpPr>
        <p:spPr/>
        <p:txBody>
          <a:bodyPr/>
          <a:lstStyle/>
          <a:p>
            <a:endParaRPr lang="en-US" dirty="0">
              <a:solidFill>
                <a:srgbClr val="575F6D"/>
              </a:solidFill>
            </a:endParaRPr>
          </a:p>
        </p:txBody>
      </p:sp>
      <p:sp>
        <p:nvSpPr>
          <p:cNvPr id="9" name="Slide Number Placeholder 8"/>
          <p:cNvSpPr>
            <a:spLocks noGrp="1"/>
          </p:cNvSpPr>
          <p:nvPr>
            <p:ph type="sldNum" sz="quarter" idx="12"/>
          </p:nvPr>
        </p:nvSpPr>
        <p:spPr/>
        <p:txBody>
          <a:bodyPr/>
          <a:lstStyle/>
          <a:p>
            <a:fld id="{67134EAA-34C2-400C-B850-84D4277B8D7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526873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7" name="Slide Number Placeholder 6"/>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24629060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11"/>
          </p:nvPr>
        </p:nvSpPr>
        <p:spPr/>
        <p:txBody>
          <a:bodyPr/>
          <a:lstStyle/>
          <a:p>
            <a:endParaRPr lang="en-US" dirty="0">
              <a:solidFill>
                <a:srgbClr val="575F6D"/>
              </a:solidFill>
            </a:endParaRPr>
          </a:p>
        </p:txBody>
      </p:sp>
      <p:sp>
        <p:nvSpPr>
          <p:cNvPr id="4" name="Slide Number Placeholder 3"/>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6486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17970592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22" name="Slide Number Placeholder 21"/>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381797349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8" name="Slide Number Placeholder 17"/>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212635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4131837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1749632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56919830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9" name="Slide Number Placeholder 8"/>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2033575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A72250E7-813D-4CBA-9659-4111BD51B664}" type="datetimeFigureOut">
              <a:rPr lang="en-US" smtClean="0">
                <a:solidFill>
                  <a:srgbClr val="FFF39D"/>
                </a:solidFill>
              </a:rPr>
              <a:pPr/>
              <a:t>7/9/2022</a:t>
            </a:fld>
            <a:endParaRPr lang="en-US" dirty="0">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58824046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6" name="Footer Placeholder 5"/>
          <p:cNvSpPr>
            <a:spLocks noGrp="1"/>
          </p:cNvSpPr>
          <p:nvPr>
            <p:ph type="ftr" sz="quarter" idx="11"/>
          </p:nvPr>
        </p:nvSpPr>
        <p:spPr/>
        <p:txBody>
          <a:bodyPr/>
          <a:lstStyle/>
          <a:p>
            <a:endParaRPr lang="en-US" dirty="0">
              <a:solidFill>
                <a:srgbClr val="575F6D"/>
              </a:solidFill>
            </a:endParaRPr>
          </a:p>
        </p:txBody>
      </p:sp>
      <p:sp>
        <p:nvSpPr>
          <p:cNvPr id="7" name="Slide Number Placeholder 6"/>
          <p:cNvSpPr>
            <a:spLocks noGrp="1"/>
          </p:cNvSpPr>
          <p:nvPr>
            <p:ph type="sldNum" sz="quarter" idx="12"/>
          </p:nvPr>
        </p:nvSpPr>
        <p:spPr/>
        <p:txBody>
          <a:bodyPr/>
          <a:lstStyle/>
          <a:p>
            <a:fld id="{67134EAA-34C2-400C-B850-84D4277B8D7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272209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8" name="Footer Placeholder 7"/>
          <p:cNvSpPr>
            <a:spLocks noGrp="1"/>
          </p:cNvSpPr>
          <p:nvPr>
            <p:ph type="ftr" sz="quarter" idx="11"/>
          </p:nvPr>
        </p:nvSpPr>
        <p:spPr/>
        <p:txBody>
          <a:bodyPr/>
          <a:lstStyle/>
          <a:p>
            <a:endParaRPr lang="en-US" dirty="0">
              <a:solidFill>
                <a:srgbClr val="575F6D"/>
              </a:solidFill>
            </a:endParaRPr>
          </a:p>
        </p:txBody>
      </p:sp>
      <p:sp>
        <p:nvSpPr>
          <p:cNvPr id="9" name="Slide Number Placeholder 8"/>
          <p:cNvSpPr>
            <a:spLocks noGrp="1"/>
          </p:cNvSpPr>
          <p:nvPr>
            <p:ph type="sldNum" sz="quarter" idx="12"/>
          </p:nvPr>
        </p:nvSpPr>
        <p:spPr/>
        <p:txBody>
          <a:bodyPr/>
          <a:lstStyle/>
          <a:p>
            <a:fld id="{67134EAA-34C2-400C-B850-84D4277B8D7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27050867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7" name="Slide Number Placeholder 6"/>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980846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3251353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11"/>
          </p:nvPr>
        </p:nvSpPr>
        <p:spPr/>
        <p:txBody>
          <a:bodyPr/>
          <a:lstStyle/>
          <a:p>
            <a:endParaRPr lang="en-US" dirty="0">
              <a:solidFill>
                <a:srgbClr val="575F6D"/>
              </a:solidFill>
            </a:endParaRPr>
          </a:p>
        </p:txBody>
      </p:sp>
      <p:sp>
        <p:nvSpPr>
          <p:cNvPr id="4" name="Slide Number Placeholder 3"/>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42176613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22" name="Slide Number Placeholder 21"/>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6298641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8" name="Slide Number Placeholder 17"/>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6937965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4061143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1289682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23104657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9" name="Slide Number Placeholder 8"/>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39842172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A72250E7-813D-4CBA-9659-4111BD51B664}" type="datetimeFigureOut">
              <a:rPr lang="en-US" smtClean="0">
                <a:solidFill>
                  <a:srgbClr val="FFF39D"/>
                </a:solidFill>
              </a:rPr>
              <a:pPr/>
              <a:t>7/9/2022</a:t>
            </a:fld>
            <a:endParaRPr lang="en-US" dirty="0">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134294498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6" name="Footer Placeholder 5"/>
          <p:cNvSpPr>
            <a:spLocks noGrp="1"/>
          </p:cNvSpPr>
          <p:nvPr>
            <p:ph type="ftr" sz="quarter" idx="11"/>
          </p:nvPr>
        </p:nvSpPr>
        <p:spPr/>
        <p:txBody>
          <a:bodyPr/>
          <a:lstStyle/>
          <a:p>
            <a:endParaRPr lang="en-US" dirty="0">
              <a:solidFill>
                <a:srgbClr val="575F6D"/>
              </a:solidFill>
            </a:endParaRPr>
          </a:p>
        </p:txBody>
      </p:sp>
      <p:sp>
        <p:nvSpPr>
          <p:cNvPr id="7" name="Slide Number Placeholder 6"/>
          <p:cNvSpPr>
            <a:spLocks noGrp="1"/>
          </p:cNvSpPr>
          <p:nvPr>
            <p:ph type="sldNum" sz="quarter" idx="12"/>
          </p:nvPr>
        </p:nvSpPr>
        <p:spPr/>
        <p:txBody>
          <a:bodyPr/>
          <a:lstStyle/>
          <a:p>
            <a:fld id="{67134EAA-34C2-400C-B850-84D4277B8D7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735081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8" name="Footer Placeholder 7"/>
          <p:cNvSpPr>
            <a:spLocks noGrp="1"/>
          </p:cNvSpPr>
          <p:nvPr>
            <p:ph type="ftr" sz="quarter" idx="11"/>
          </p:nvPr>
        </p:nvSpPr>
        <p:spPr/>
        <p:txBody>
          <a:bodyPr/>
          <a:lstStyle/>
          <a:p>
            <a:endParaRPr lang="en-US" dirty="0">
              <a:solidFill>
                <a:srgbClr val="575F6D"/>
              </a:solidFill>
            </a:endParaRPr>
          </a:p>
        </p:txBody>
      </p:sp>
      <p:sp>
        <p:nvSpPr>
          <p:cNvPr id="9" name="Slide Number Placeholder 8"/>
          <p:cNvSpPr>
            <a:spLocks noGrp="1"/>
          </p:cNvSpPr>
          <p:nvPr>
            <p:ph type="sldNum" sz="quarter" idx="12"/>
          </p:nvPr>
        </p:nvSpPr>
        <p:spPr/>
        <p:txBody>
          <a:bodyPr/>
          <a:lstStyle/>
          <a:p>
            <a:fld id="{67134EAA-34C2-400C-B850-84D4277B8D7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4279797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113881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7" name="Slide Number Placeholder 6"/>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24751728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11"/>
          </p:nvPr>
        </p:nvSpPr>
        <p:spPr/>
        <p:txBody>
          <a:bodyPr/>
          <a:lstStyle/>
          <a:p>
            <a:endParaRPr lang="en-US" dirty="0">
              <a:solidFill>
                <a:srgbClr val="575F6D"/>
              </a:solidFill>
            </a:endParaRPr>
          </a:p>
        </p:txBody>
      </p:sp>
      <p:sp>
        <p:nvSpPr>
          <p:cNvPr id="4" name="Slide Number Placeholder 3"/>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7672967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22" name="Slide Number Placeholder 21"/>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347956318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8" name="Slide Number Placeholder 17"/>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011974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8660129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11136408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49060891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9" name="Slide Number Placeholder 8"/>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2199616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A72250E7-813D-4CBA-9659-4111BD51B664}" type="datetimeFigureOut">
              <a:rPr lang="en-US" smtClean="0">
                <a:solidFill>
                  <a:srgbClr val="FFF39D"/>
                </a:solidFill>
              </a:rPr>
              <a:pPr/>
              <a:t>7/9/2022</a:t>
            </a:fld>
            <a:endParaRPr lang="en-US" dirty="0">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011867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6" name="Footer Placeholder 5"/>
          <p:cNvSpPr>
            <a:spLocks noGrp="1"/>
          </p:cNvSpPr>
          <p:nvPr>
            <p:ph type="ftr" sz="quarter" idx="11"/>
          </p:nvPr>
        </p:nvSpPr>
        <p:spPr/>
        <p:txBody>
          <a:bodyPr/>
          <a:lstStyle/>
          <a:p>
            <a:endParaRPr lang="en-US" dirty="0">
              <a:solidFill>
                <a:srgbClr val="575F6D"/>
              </a:solidFill>
            </a:endParaRPr>
          </a:p>
        </p:txBody>
      </p:sp>
      <p:sp>
        <p:nvSpPr>
          <p:cNvPr id="7" name="Slide Number Placeholder 6"/>
          <p:cNvSpPr>
            <a:spLocks noGrp="1"/>
          </p:cNvSpPr>
          <p:nvPr>
            <p:ph type="sldNum" sz="quarter" idx="12"/>
          </p:nvPr>
        </p:nvSpPr>
        <p:spPr/>
        <p:txBody>
          <a:bodyPr/>
          <a:lstStyle/>
          <a:p>
            <a:fld id="{67134EAA-34C2-400C-B850-84D4277B8D7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08051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25874460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8" name="Footer Placeholder 7"/>
          <p:cNvSpPr>
            <a:spLocks noGrp="1"/>
          </p:cNvSpPr>
          <p:nvPr>
            <p:ph type="ftr" sz="quarter" idx="11"/>
          </p:nvPr>
        </p:nvSpPr>
        <p:spPr/>
        <p:txBody>
          <a:bodyPr/>
          <a:lstStyle/>
          <a:p>
            <a:endParaRPr lang="en-US" dirty="0">
              <a:solidFill>
                <a:srgbClr val="575F6D"/>
              </a:solidFill>
            </a:endParaRPr>
          </a:p>
        </p:txBody>
      </p:sp>
      <p:sp>
        <p:nvSpPr>
          <p:cNvPr id="9" name="Slide Number Placeholder 8"/>
          <p:cNvSpPr>
            <a:spLocks noGrp="1"/>
          </p:cNvSpPr>
          <p:nvPr>
            <p:ph type="sldNum" sz="quarter" idx="12"/>
          </p:nvPr>
        </p:nvSpPr>
        <p:spPr/>
        <p:txBody>
          <a:bodyPr/>
          <a:lstStyle/>
          <a:p>
            <a:fld id="{67134EAA-34C2-400C-B850-84D4277B8D7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33918782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7" name="Slide Number Placeholder 6"/>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6823317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11"/>
          </p:nvPr>
        </p:nvSpPr>
        <p:spPr/>
        <p:txBody>
          <a:bodyPr/>
          <a:lstStyle/>
          <a:p>
            <a:endParaRPr lang="en-US" dirty="0">
              <a:solidFill>
                <a:srgbClr val="575F6D"/>
              </a:solidFill>
            </a:endParaRPr>
          </a:p>
        </p:txBody>
      </p:sp>
      <p:sp>
        <p:nvSpPr>
          <p:cNvPr id="4" name="Slide Number Placeholder 3"/>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5417150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22" name="Slide Number Placeholder 21"/>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3572478700"/>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8" name="Slide Number Placeholder 17"/>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897699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3572470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0140062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985255813"/>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9" name="Slide Number Placeholder 8"/>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1777783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A72250E7-813D-4CBA-9659-4111BD51B664}" type="datetimeFigureOut">
              <a:rPr lang="en-US" smtClean="0">
                <a:solidFill>
                  <a:srgbClr val="FFF39D"/>
                </a:solidFill>
              </a:rPr>
              <a:pPr/>
              <a:t>7/9/2022</a:t>
            </a:fld>
            <a:endParaRPr lang="en-US" dirty="0">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4448675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3777034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6" name="Footer Placeholder 5"/>
          <p:cNvSpPr>
            <a:spLocks noGrp="1"/>
          </p:cNvSpPr>
          <p:nvPr>
            <p:ph type="ftr" sz="quarter" idx="11"/>
          </p:nvPr>
        </p:nvSpPr>
        <p:spPr/>
        <p:txBody>
          <a:bodyPr/>
          <a:lstStyle/>
          <a:p>
            <a:endParaRPr lang="en-US" dirty="0">
              <a:solidFill>
                <a:srgbClr val="575F6D"/>
              </a:solidFill>
            </a:endParaRPr>
          </a:p>
        </p:txBody>
      </p:sp>
      <p:sp>
        <p:nvSpPr>
          <p:cNvPr id="7" name="Slide Number Placeholder 6"/>
          <p:cNvSpPr>
            <a:spLocks noGrp="1"/>
          </p:cNvSpPr>
          <p:nvPr>
            <p:ph type="sldNum" sz="quarter" idx="12"/>
          </p:nvPr>
        </p:nvSpPr>
        <p:spPr/>
        <p:txBody>
          <a:bodyPr/>
          <a:lstStyle/>
          <a:p>
            <a:fld id="{67134EAA-34C2-400C-B850-84D4277B8D7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344310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8" name="Footer Placeholder 7"/>
          <p:cNvSpPr>
            <a:spLocks noGrp="1"/>
          </p:cNvSpPr>
          <p:nvPr>
            <p:ph type="ftr" sz="quarter" idx="11"/>
          </p:nvPr>
        </p:nvSpPr>
        <p:spPr/>
        <p:txBody>
          <a:bodyPr/>
          <a:lstStyle/>
          <a:p>
            <a:endParaRPr lang="en-US" dirty="0">
              <a:solidFill>
                <a:srgbClr val="575F6D"/>
              </a:solidFill>
            </a:endParaRPr>
          </a:p>
        </p:txBody>
      </p:sp>
      <p:sp>
        <p:nvSpPr>
          <p:cNvPr id="9" name="Slide Number Placeholder 8"/>
          <p:cNvSpPr>
            <a:spLocks noGrp="1"/>
          </p:cNvSpPr>
          <p:nvPr>
            <p:ph type="sldNum" sz="quarter" idx="12"/>
          </p:nvPr>
        </p:nvSpPr>
        <p:spPr/>
        <p:txBody>
          <a:bodyPr/>
          <a:lstStyle/>
          <a:p>
            <a:fld id="{67134EAA-34C2-400C-B850-84D4277B8D7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83157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7" name="Slide Number Placeholder 6"/>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2872584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11"/>
          </p:nvPr>
        </p:nvSpPr>
        <p:spPr/>
        <p:txBody>
          <a:bodyPr/>
          <a:lstStyle/>
          <a:p>
            <a:endParaRPr lang="en-US" dirty="0">
              <a:solidFill>
                <a:srgbClr val="575F6D"/>
              </a:solidFill>
            </a:endParaRPr>
          </a:p>
        </p:txBody>
      </p:sp>
      <p:sp>
        <p:nvSpPr>
          <p:cNvPr id="4" name="Slide Number Placeholder 3"/>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6147430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22" name="Slide Number Placeholder 21"/>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552997546"/>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8" name="Slide Number Placeholder 17"/>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0656243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2120659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47344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1727332974"/>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9" name="Slide Number Placeholder 8"/>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69900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3151082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A72250E7-813D-4CBA-9659-4111BD51B664}" type="datetimeFigureOut">
              <a:rPr lang="en-US" smtClean="0">
                <a:solidFill>
                  <a:srgbClr val="FFF39D"/>
                </a:solidFill>
              </a:rPr>
              <a:pPr/>
              <a:t>7/9/2022</a:t>
            </a:fld>
            <a:endParaRPr lang="en-US" dirty="0">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1098151399"/>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6" name="Footer Placeholder 5"/>
          <p:cNvSpPr>
            <a:spLocks noGrp="1"/>
          </p:cNvSpPr>
          <p:nvPr>
            <p:ph type="ftr" sz="quarter" idx="11"/>
          </p:nvPr>
        </p:nvSpPr>
        <p:spPr/>
        <p:txBody>
          <a:bodyPr/>
          <a:lstStyle/>
          <a:p>
            <a:endParaRPr lang="en-US" dirty="0">
              <a:solidFill>
                <a:srgbClr val="575F6D"/>
              </a:solidFill>
            </a:endParaRPr>
          </a:p>
        </p:txBody>
      </p:sp>
      <p:sp>
        <p:nvSpPr>
          <p:cNvPr id="7" name="Slide Number Placeholder 6"/>
          <p:cNvSpPr>
            <a:spLocks noGrp="1"/>
          </p:cNvSpPr>
          <p:nvPr>
            <p:ph type="sldNum" sz="quarter" idx="12"/>
          </p:nvPr>
        </p:nvSpPr>
        <p:spPr/>
        <p:txBody>
          <a:bodyPr/>
          <a:lstStyle/>
          <a:p>
            <a:fld id="{67134EAA-34C2-400C-B850-84D4277B8D7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5440002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8" name="Footer Placeholder 7"/>
          <p:cNvSpPr>
            <a:spLocks noGrp="1"/>
          </p:cNvSpPr>
          <p:nvPr>
            <p:ph type="ftr" sz="quarter" idx="11"/>
          </p:nvPr>
        </p:nvSpPr>
        <p:spPr/>
        <p:txBody>
          <a:bodyPr/>
          <a:lstStyle/>
          <a:p>
            <a:endParaRPr lang="en-US" dirty="0">
              <a:solidFill>
                <a:srgbClr val="575F6D"/>
              </a:solidFill>
            </a:endParaRPr>
          </a:p>
        </p:txBody>
      </p:sp>
      <p:sp>
        <p:nvSpPr>
          <p:cNvPr id="9" name="Slide Number Placeholder 8"/>
          <p:cNvSpPr>
            <a:spLocks noGrp="1"/>
          </p:cNvSpPr>
          <p:nvPr>
            <p:ph type="sldNum" sz="quarter" idx="12"/>
          </p:nvPr>
        </p:nvSpPr>
        <p:spPr/>
        <p:txBody>
          <a:bodyPr/>
          <a:lstStyle/>
          <a:p>
            <a:fld id="{67134EAA-34C2-400C-B850-84D4277B8D7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26074176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7" name="Slide Number Placeholder 6"/>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41972617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11"/>
          </p:nvPr>
        </p:nvSpPr>
        <p:spPr/>
        <p:txBody>
          <a:bodyPr/>
          <a:lstStyle/>
          <a:p>
            <a:endParaRPr lang="en-US" dirty="0">
              <a:solidFill>
                <a:srgbClr val="575F6D"/>
              </a:solidFill>
            </a:endParaRPr>
          </a:p>
        </p:txBody>
      </p:sp>
      <p:sp>
        <p:nvSpPr>
          <p:cNvPr id="4" name="Slide Number Placeholder 3"/>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1893002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22" name="Slide Number Placeholder 21"/>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948650795"/>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8" name="Slide Number Placeholder 17"/>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35794167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5253527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3506237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85505235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AFE14-6C1D-4BC7-927E-4C7F9BCA0A91}" type="datetimeFigureOut">
              <a:rPr lang="en-IN" smtClean="0"/>
              <a:t>09-07-2022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001F7A5-3D25-4959-ACC0-BFF874006120}" type="slidenum">
              <a:rPr lang="en-IN" smtClean="0"/>
              <a:t>‹#›</a:t>
            </a:fld>
            <a:endParaRPr lang="en-IN" dirty="0"/>
          </a:p>
        </p:txBody>
      </p:sp>
    </p:spTree>
    <p:extLst>
      <p:ext uri="{BB962C8B-B14F-4D97-AF65-F5344CB8AC3E}">
        <p14:creationId xmlns:p14="http://schemas.microsoft.com/office/powerpoint/2010/main" val="16735663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9" name="Slide Number Placeholder 8"/>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23881501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A72250E7-813D-4CBA-9659-4111BD51B664}" type="datetimeFigureOut">
              <a:rPr lang="en-US" smtClean="0">
                <a:solidFill>
                  <a:srgbClr val="FFF39D"/>
                </a:solidFill>
              </a:rPr>
              <a:pPr/>
              <a:t>7/9/2022</a:t>
            </a:fld>
            <a:endParaRPr lang="en-US" dirty="0">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808439672"/>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6" name="Footer Placeholder 5"/>
          <p:cNvSpPr>
            <a:spLocks noGrp="1"/>
          </p:cNvSpPr>
          <p:nvPr>
            <p:ph type="ftr" sz="quarter" idx="11"/>
          </p:nvPr>
        </p:nvSpPr>
        <p:spPr/>
        <p:txBody>
          <a:bodyPr/>
          <a:lstStyle/>
          <a:p>
            <a:endParaRPr lang="en-US" dirty="0">
              <a:solidFill>
                <a:srgbClr val="575F6D"/>
              </a:solidFill>
            </a:endParaRPr>
          </a:p>
        </p:txBody>
      </p:sp>
      <p:sp>
        <p:nvSpPr>
          <p:cNvPr id="7" name="Slide Number Placeholder 6"/>
          <p:cNvSpPr>
            <a:spLocks noGrp="1"/>
          </p:cNvSpPr>
          <p:nvPr>
            <p:ph type="sldNum" sz="quarter" idx="12"/>
          </p:nvPr>
        </p:nvSpPr>
        <p:spPr/>
        <p:txBody>
          <a:bodyPr/>
          <a:lstStyle/>
          <a:p>
            <a:fld id="{67134EAA-34C2-400C-B850-84D4277B8D7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47451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8" name="Footer Placeholder 7"/>
          <p:cNvSpPr>
            <a:spLocks noGrp="1"/>
          </p:cNvSpPr>
          <p:nvPr>
            <p:ph type="ftr" sz="quarter" idx="11"/>
          </p:nvPr>
        </p:nvSpPr>
        <p:spPr/>
        <p:txBody>
          <a:bodyPr/>
          <a:lstStyle/>
          <a:p>
            <a:endParaRPr lang="en-US" dirty="0">
              <a:solidFill>
                <a:srgbClr val="575F6D"/>
              </a:solidFill>
            </a:endParaRPr>
          </a:p>
        </p:txBody>
      </p:sp>
      <p:sp>
        <p:nvSpPr>
          <p:cNvPr id="9" name="Slide Number Placeholder 8"/>
          <p:cNvSpPr>
            <a:spLocks noGrp="1"/>
          </p:cNvSpPr>
          <p:nvPr>
            <p:ph type="sldNum" sz="quarter" idx="12"/>
          </p:nvPr>
        </p:nvSpPr>
        <p:spPr/>
        <p:txBody>
          <a:bodyPr/>
          <a:lstStyle/>
          <a:p>
            <a:fld id="{67134EAA-34C2-400C-B850-84D4277B8D7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27242006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7" name="Slide Number Placeholder 6"/>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40978276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11"/>
          </p:nvPr>
        </p:nvSpPr>
        <p:spPr/>
        <p:txBody>
          <a:bodyPr/>
          <a:lstStyle/>
          <a:p>
            <a:endParaRPr lang="en-US" dirty="0">
              <a:solidFill>
                <a:srgbClr val="575F6D"/>
              </a:solidFill>
            </a:endParaRPr>
          </a:p>
        </p:txBody>
      </p:sp>
      <p:sp>
        <p:nvSpPr>
          <p:cNvPr id="4" name="Slide Number Placeholder 3"/>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9739417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22" name="Slide Number Placeholder 21"/>
          <p:cNvSpPr>
            <a:spLocks noGrp="1"/>
          </p:cNvSpPr>
          <p:nvPr>
            <p:ph type="sldNum" sz="quarter" idx="15"/>
          </p:nvPr>
        </p:nvSpPr>
        <p:spPr/>
        <p:txBody>
          <a:bodyPr rtlCol="0"/>
          <a:lstStyle/>
          <a:p>
            <a:fld id="{67134EAA-34C2-400C-B850-84D4277B8D7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709030560"/>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18" name="Slide Number Placeholder 17"/>
          <p:cNvSpPr>
            <a:spLocks noGrp="1"/>
          </p:cNvSpPr>
          <p:nvPr>
            <p:ph type="sldNum" sz="quarter" idx="11"/>
          </p:nvPr>
        </p:nvSpPr>
        <p:spPr/>
        <p:txBody>
          <a:bodyPr rtlCol="0"/>
          <a:lstStyle/>
          <a:p>
            <a:fld id="{67134EAA-34C2-400C-B850-84D4277B8D7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solidFill>
                <a:srgbClr val="575F6D"/>
              </a:solidFill>
            </a:endParaRPr>
          </a:p>
        </p:txBody>
      </p:sp>
    </p:spTree>
    <p:extLst>
      <p:ext uri="{BB962C8B-B14F-4D97-AF65-F5344CB8AC3E}">
        <p14:creationId xmlns:p14="http://schemas.microsoft.com/office/powerpoint/2010/main" val="1367731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14749577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5" name="Footer Placeholder 4"/>
          <p:cNvSpPr>
            <a:spLocks noGrp="1"/>
          </p:cNvSpPr>
          <p:nvPr>
            <p:ph type="ftr" sz="quarter" idx="11"/>
          </p:nvPr>
        </p:nvSpPr>
        <p:spPr/>
        <p:txBody>
          <a:bodyPr/>
          <a:lstStyle/>
          <a:p>
            <a:endParaRPr lang="en-US" dirty="0">
              <a:solidFill>
                <a:srgbClr val="575F6D"/>
              </a:solidFill>
            </a:endParaRPr>
          </a:p>
        </p:txBody>
      </p:sp>
      <p:sp>
        <p:nvSpPr>
          <p:cNvPr id="6" name="Slide Number Placeholder 5"/>
          <p:cNvSpPr>
            <a:spLocks noGrp="1"/>
          </p:cNvSpPr>
          <p:nvPr>
            <p:ph type="sldNum" sz="quarter" idx="12"/>
          </p:nvPr>
        </p:nvSpPr>
        <p:spPr/>
        <p:txBody>
          <a:body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735721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AFE14-6C1D-4BC7-927E-4C7F9BCA0A91}" type="datetimeFigureOut">
              <a:rPr lang="en-IN" smtClean="0"/>
              <a:t>09-07-2022</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1F7A5-3D25-4959-ACC0-BFF874006120}" type="slidenum">
              <a:rPr lang="en-IN" smtClean="0"/>
              <a:t>‹#›</a:t>
            </a:fld>
            <a:endParaRPr lang="en-IN" dirty="0"/>
          </a:p>
        </p:txBody>
      </p:sp>
    </p:spTree>
    <p:extLst>
      <p:ext uri="{BB962C8B-B14F-4D97-AF65-F5344CB8AC3E}">
        <p14:creationId xmlns:p14="http://schemas.microsoft.com/office/powerpoint/2010/main" val="2034570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567657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34132725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753251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0089393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42399092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10564301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87510097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72250E7-813D-4CBA-9659-4111BD51B664}" type="datetimeFigureOut">
              <a:rPr lang="en-US" smtClean="0">
                <a:solidFill>
                  <a:srgbClr val="575F6D"/>
                </a:solidFill>
              </a:rPr>
              <a:pPr/>
              <a:t>7/9/2022</a:t>
            </a:fld>
            <a:endParaRPr lang="en-US" dirty="0">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7134EAA-34C2-400C-B850-84D4277B8D77}" type="slidenum">
              <a:rPr lang="en-US" smtClean="0"/>
              <a:pPr/>
              <a:t>‹#›</a:t>
            </a:fld>
            <a:endParaRPr lang="en-US" dirty="0"/>
          </a:p>
        </p:txBody>
      </p:sp>
    </p:spTree>
    <p:extLst>
      <p:ext uri="{BB962C8B-B14F-4D97-AF65-F5344CB8AC3E}">
        <p14:creationId xmlns:p14="http://schemas.microsoft.com/office/powerpoint/2010/main" val="217395312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905000"/>
            <a:ext cx="6858000" cy="3113562"/>
          </a:xfrm>
        </p:spPr>
        <p:txBody>
          <a:bodyPr>
            <a:normAutofit/>
          </a:bodyPr>
          <a:lstStyle/>
          <a:p>
            <a:pPr algn="ctr"/>
            <a:r>
              <a:rPr lang="en-US" sz="3200" dirty="0" smtClean="0">
                <a:latin typeface="Times New Roman" pitchFamily="18" charset="0"/>
                <a:cs typeface="Times New Roman" pitchFamily="18" charset="0"/>
              </a:rPr>
              <a:t>Design of Secure Authenticated Key Management Protocol for Cloud Computing Environments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963297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06090"/>
          </a:xfrm>
        </p:spPr>
        <p:txBody>
          <a:bodyPr/>
          <a:lstStyle/>
          <a:p>
            <a:r>
              <a:rPr lang="en-US" dirty="0" smtClean="0"/>
              <a:t>                  </a:t>
            </a:r>
            <a:r>
              <a:rPr lang="en-US" b="1" dirty="0" smtClean="0"/>
              <a:t>IMPLEMENTATION</a:t>
            </a:r>
            <a:endParaRPr lang="en-IN" b="1" dirty="0"/>
          </a:p>
        </p:txBody>
      </p:sp>
      <p:sp>
        <p:nvSpPr>
          <p:cNvPr id="3" name="Content Placeholder 2"/>
          <p:cNvSpPr>
            <a:spLocks noGrp="1"/>
          </p:cNvSpPr>
          <p:nvPr>
            <p:ph sz="quarter" idx="1"/>
          </p:nvPr>
        </p:nvSpPr>
        <p:spPr>
          <a:xfrm>
            <a:off x="395536" y="1412776"/>
            <a:ext cx="7467600" cy="5089776"/>
          </a:xfrm>
        </p:spPr>
        <p:txBody>
          <a:bodyPr>
            <a:normAutofit fontScale="47500" lnSpcReduction="20000"/>
          </a:bodyPr>
          <a:lstStyle/>
          <a:p>
            <a:pPr>
              <a:buFont typeface="Wingdings" pitchFamily="2" charset="2"/>
              <a:buChar char="q"/>
            </a:pPr>
            <a:r>
              <a:rPr lang="en-US" sz="3400" b="1" dirty="0">
                <a:latin typeface="+mj-lt"/>
              </a:rPr>
              <a:t>DATA </a:t>
            </a:r>
            <a:r>
              <a:rPr lang="en-US" sz="3400" b="1" dirty="0" smtClean="0">
                <a:latin typeface="+mj-lt"/>
              </a:rPr>
              <a:t>OWNER</a:t>
            </a:r>
            <a:r>
              <a:rPr lang="en-US" b="1" dirty="0"/>
              <a:t> </a:t>
            </a:r>
            <a:r>
              <a:rPr lang="en-US" b="1" dirty="0" smtClean="0"/>
              <a:t>:</a:t>
            </a:r>
          </a:p>
          <a:p>
            <a:pPr marL="0" indent="0">
              <a:buNone/>
            </a:pPr>
            <a:r>
              <a:rPr lang="en-US" b="1" dirty="0" smtClean="0"/>
              <a:t> </a:t>
            </a:r>
            <a:endParaRPr lang="en-IN" dirty="0"/>
          </a:p>
          <a:p>
            <a:pPr marL="0" indent="0">
              <a:buNone/>
            </a:pPr>
            <a:r>
              <a:rPr lang="en-US" dirty="0" smtClean="0"/>
              <a:t> </a:t>
            </a:r>
            <a:r>
              <a:rPr lang="en-US" sz="2900" dirty="0" smtClean="0"/>
              <a:t>In </a:t>
            </a:r>
            <a:r>
              <a:rPr lang="en-US" sz="2900" dirty="0"/>
              <a:t>this module, initially the data owner has to get register to </a:t>
            </a:r>
            <a:r>
              <a:rPr lang="en-US" sz="2900" dirty="0" smtClean="0"/>
              <a:t>the cloud </a:t>
            </a:r>
          </a:p>
          <a:p>
            <a:pPr marL="0" indent="0">
              <a:buNone/>
            </a:pPr>
            <a:r>
              <a:rPr lang="en-US" sz="2900" dirty="0" smtClean="0"/>
              <a:t>server </a:t>
            </a:r>
            <a:r>
              <a:rPr lang="en-US" sz="2900" dirty="0"/>
              <a:t>(CS1,CS2,CS3,CS4) . </a:t>
            </a:r>
            <a:r>
              <a:rPr lang="en-US" sz="2900" dirty="0" smtClean="0"/>
              <a:t>Data </a:t>
            </a:r>
            <a:r>
              <a:rPr lang="en-US" sz="2900" dirty="0"/>
              <a:t>owner will login to the corresponding cloud server he </a:t>
            </a:r>
            <a:endParaRPr lang="en-US" sz="2900" dirty="0" smtClean="0"/>
          </a:p>
          <a:p>
            <a:pPr marL="0" indent="0">
              <a:buNone/>
            </a:pPr>
            <a:r>
              <a:rPr lang="en-US" sz="2900" dirty="0" smtClean="0"/>
              <a:t>got </a:t>
            </a:r>
            <a:r>
              <a:rPr lang="en-US" sz="2900" dirty="0"/>
              <a:t>registered. Data owner encrypt will upload file to the cloud server (CS1, CS2, CS3, </a:t>
            </a:r>
            <a:endParaRPr lang="en-US" sz="2900" dirty="0" smtClean="0"/>
          </a:p>
          <a:p>
            <a:pPr marL="0" indent="0">
              <a:buNone/>
            </a:pPr>
            <a:r>
              <a:rPr lang="en-US" sz="2900" dirty="0" smtClean="0"/>
              <a:t>CS4</a:t>
            </a:r>
            <a:r>
              <a:rPr lang="en-US" sz="2900" dirty="0"/>
              <a:t>) Data owner verifies the file he uploaded either it is safe or not. Data owner </a:t>
            </a:r>
            <a:r>
              <a:rPr lang="en-US" sz="2900" dirty="0" smtClean="0"/>
              <a:t>can</a:t>
            </a:r>
          </a:p>
          <a:p>
            <a:pPr marL="0" indent="0">
              <a:buNone/>
            </a:pPr>
            <a:r>
              <a:rPr lang="en-US" sz="2900" dirty="0" smtClean="0"/>
              <a:t> </a:t>
            </a:r>
            <a:r>
              <a:rPr lang="en-US" sz="2900" dirty="0"/>
              <a:t>view, how many file has been uploaded to the corresponding </a:t>
            </a:r>
            <a:r>
              <a:rPr lang="en-US" sz="2900" dirty="0" smtClean="0"/>
              <a:t>cloud </a:t>
            </a:r>
          </a:p>
          <a:p>
            <a:pPr marL="0" indent="0">
              <a:buNone/>
            </a:pPr>
            <a:r>
              <a:rPr lang="en-US" sz="2900" dirty="0" smtClean="0"/>
              <a:t>servers(CS1,CS2,CS3,CS4</a:t>
            </a:r>
            <a:r>
              <a:rPr lang="en-US" sz="2900" dirty="0"/>
              <a:t>) Data owner will send  file to trust manager to store the </a:t>
            </a:r>
            <a:r>
              <a:rPr lang="en-US" sz="2900" dirty="0" smtClean="0"/>
              <a:t>data</a:t>
            </a:r>
          </a:p>
          <a:p>
            <a:pPr marL="0" indent="0">
              <a:buNone/>
            </a:pPr>
            <a:r>
              <a:rPr lang="en-US" sz="2900" dirty="0" smtClean="0"/>
              <a:t> </a:t>
            </a:r>
            <a:r>
              <a:rPr lang="en-US" sz="2900" dirty="0"/>
              <a:t>owner file t5o the corresponding cloud servers (CS1,CS2,CS3,CS4</a:t>
            </a:r>
            <a:r>
              <a:rPr lang="en-US" sz="2900" dirty="0" smtClean="0"/>
              <a:t>)</a:t>
            </a:r>
          </a:p>
          <a:p>
            <a:pPr marL="0" indent="0">
              <a:buNone/>
            </a:pPr>
            <a:endParaRPr lang="en-US" sz="2500" dirty="0"/>
          </a:p>
          <a:p>
            <a:pPr marL="0" indent="0">
              <a:buNone/>
            </a:pPr>
            <a:endParaRPr lang="en-US" dirty="0" smtClean="0"/>
          </a:p>
          <a:p>
            <a:pPr marL="0" indent="0">
              <a:buNone/>
            </a:pPr>
            <a:endParaRPr lang="en-IN" dirty="0"/>
          </a:p>
          <a:p>
            <a:pPr>
              <a:buFont typeface="Wingdings" pitchFamily="2" charset="2"/>
              <a:buChar char="q"/>
            </a:pPr>
            <a:r>
              <a:rPr lang="en-US" sz="3400" b="1" dirty="0">
                <a:latin typeface="+mj-lt"/>
              </a:rPr>
              <a:t>CLOUD </a:t>
            </a:r>
            <a:r>
              <a:rPr lang="en-US" sz="3400" b="1" dirty="0" smtClean="0">
                <a:latin typeface="+mj-lt"/>
              </a:rPr>
              <a:t>SERVER :</a:t>
            </a:r>
            <a:endParaRPr lang="en-IN" sz="3400" dirty="0">
              <a:latin typeface="+mj-lt"/>
            </a:endParaRPr>
          </a:p>
          <a:p>
            <a:pPr marL="0" indent="0">
              <a:buNone/>
            </a:pPr>
            <a:r>
              <a:rPr lang="en-US" b="1" dirty="0"/>
              <a:t> </a:t>
            </a:r>
            <a:endParaRPr lang="en-IN" dirty="0"/>
          </a:p>
          <a:p>
            <a:pPr marL="0" indent="0">
              <a:buNone/>
            </a:pPr>
            <a:r>
              <a:rPr lang="en-US" sz="3000" dirty="0"/>
              <a:t>The cloud server manages a cloud to provide data storage service. Data owners </a:t>
            </a:r>
            <a:r>
              <a:rPr lang="en-US" sz="3000" dirty="0" smtClean="0"/>
              <a:t>encrypt</a:t>
            </a:r>
          </a:p>
          <a:p>
            <a:pPr marL="0" indent="0">
              <a:buNone/>
            </a:pPr>
            <a:r>
              <a:rPr lang="en-US" sz="3000" dirty="0" smtClean="0"/>
              <a:t> </a:t>
            </a:r>
            <a:r>
              <a:rPr lang="en-US" sz="3000" dirty="0"/>
              <a:t>their data files and store them in the cloud for sharing with cloud consumer. To </a:t>
            </a:r>
            <a:r>
              <a:rPr lang="en-US" sz="3000" dirty="0" smtClean="0"/>
              <a:t>access</a:t>
            </a:r>
          </a:p>
          <a:p>
            <a:pPr marL="0" indent="0">
              <a:buNone/>
            </a:pPr>
            <a:r>
              <a:rPr lang="en-US" sz="3000" dirty="0" smtClean="0"/>
              <a:t> </a:t>
            </a:r>
            <a:r>
              <a:rPr lang="en-US" sz="3000" dirty="0"/>
              <a:t>the shared data files, data consumers download encrypted data files of their interest </a:t>
            </a:r>
            <a:endParaRPr lang="en-US" sz="3000" dirty="0" smtClean="0"/>
          </a:p>
          <a:p>
            <a:pPr marL="0" indent="0">
              <a:buNone/>
            </a:pPr>
            <a:r>
              <a:rPr lang="en-US" sz="3000" dirty="0" smtClean="0"/>
              <a:t>from </a:t>
            </a:r>
            <a:r>
              <a:rPr lang="en-US" sz="3000" dirty="0"/>
              <a:t>the cloud and then decrypt them</a:t>
            </a:r>
            <a:r>
              <a:rPr lang="en-US" sz="2500" dirty="0"/>
              <a:t>.</a:t>
            </a:r>
            <a:endParaRPr lang="en-IN" sz="2500" dirty="0"/>
          </a:p>
          <a:p>
            <a:pPr marL="0" indent="0">
              <a:buNone/>
            </a:pPr>
            <a:r>
              <a:rPr lang="en-US" sz="2500" dirty="0"/>
              <a:t> </a:t>
            </a:r>
            <a:endParaRPr lang="en-IN" sz="2500" dirty="0"/>
          </a:p>
          <a:p>
            <a:pPr marL="0" indent="0">
              <a:buNone/>
            </a:pPr>
            <a:r>
              <a:rPr lang="en-US" dirty="0"/>
              <a:t> </a:t>
            </a:r>
            <a:endParaRPr lang="en-IN" dirty="0"/>
          </a:p>
          <a:p>
            <a:pPr marL="0" indent="0">
              <a:buNone/>
            </a:pPr>
            <a:r>
              <a:rPr lang="en-US" dirty="0"/>
              <a:t> </a:t>
            </a:r>
            <a:endParaRPr lang="en-IN" dirty="0"/>
          </a:p>
          <a:p>
            <a:endParaRPr lang="en-IN" dirty="0"/>
          </a:p>
        </p:txBody>
      </p:sp>
    </p:spTree>
    <p:extLst>
      <p:ext uri="{BB962C8B-B14F-4D97-AF65-F5344CB8AC3E}">
        <p14:creationId xmlns:p14="http://schemas.microsoft.com/office/powerpoint/2010/main" val="28293163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04664"/>
            <a:ext cx="8219256" cy="6069288"/>
          </a:xfrm>
        </p:spPr>
        <p:txBody>
          <a:bodyPr>
            <a:normAutofit fontScale="25000" lnSpcReduction="20000"/>
          </a:bodyPr>
          <a:lstStyle/>
          <a:p>
            <a:endParaRPr lang="en-US" dirty="0" smtClean="0"/>
          </a:p>
          <a:p>
            <a:pPr>
              <a:buFont typeface="Wingdings" pitchFamily="2" charset="2"/>
              <a:buChar char="q"/>
            </a:pPr>
            <a:r>
              <a:rPr lang="en-US" sz="6400" dirty="0" smtClean="0">
                <a:latin typeface="Arial Black" pitchFamily="34" charset="0"/>
              </a:rPr>
              <a:t>TRUST MANAGER :</a:t>
            </a:r>
          </a:p>
          <a:p>
            <a:endParaRPr lang="en-US" sz="2800" dirty="0"/>
          </a:p>
          <a:p>
            <a:pPr marL="0" indent="0">
              <a:buNone/>
            </a:pPr>
            <a:r>
              <a:rPr lang="en-US" sz="2800" dirty="0" smtClean="0"/>
              <a:t>                </a:t>
            </a:r>
            <a:r>
              <a:rPr lang="en-US" sz="5600" dirty="0" smtClean="0"/>
              <a:t>Trust </a:t>
            </a:r>
            <a:r>
              <a:rPr lang="en-US" sz="5600" dirty="0"/>
              <a:t>manager provides login authorization for both data owner and the end user.</a:t>
            </a:r>
            <a:endParaRPr lang="en-IN" sz="5600" dirty="0"/>
          </a:p>
          <a:p>
            <a:pPr marL="0" indent="0">
              <a:buNone/>
            </a:pPr>
            <a:r>
              <a:rPr lang="en-US" sz="5600" dirty="0"/>
              <a:t> </a:t>
            </a:r>
            <a:r>
              <a:rPr lang="en-US" sz="5600" dirty="0" smtClean="0"/>
              <a:t>        Trust </a:t>
            </a:r>
            <a:r>
              <a:rPr lang="en-US" sz="5600" dirty="0"/>
              <a:t>manager can view all the cloud status .Trust manager can view the feed backs given </a:t>
            </a:r>
            <a:endParaRPr lang="en-US" sz="5600" dirty="0" smtClean="0"/>
          </a:p>
          <a:p>
            <a:pPr marL="0" indent="0">
              <a:buNone/>
            </a:pPr>
            <a:r>
              <a:rPr lang="en-US" sz="5600" dirty="0" smtClean="0"/>
              <a:t>         by </a:t>
            </a:r>
            <a:r>
              <a:rPr lang="en-US" sz="5600" dirty="0"/>
              <a:t>end </a:t>
            </a:r>
            <a:r>
              <a:rPr lang="en-US" sz="5600" dirty="0" smtClean="0"/>
              <a:t> user and lists </a:t>
            </a:r>
            <a:r>
              <a:rPr lang="en-US" sz="5600" dirty="0"/>
              <a:t>all positive and negative feed backs. Trust manager lists no of users in </a:t>
            </a:r>
            <a:endParaRPr lang="en-US" sz="5600" dirty="0" smtClean="0"/>
          </a:p>
          <a:p>
            <a:pPr marL="0" indent="0">
              <a:buNone/>
            </a:pPr>
            <a:r>
              <a:rPr lang="en-US" sz="5600" dirty="0" smtClean="0"/>
              <a:t>         cloud </a:t>
            </a:r>
            <a:r>
              <a:rPr lang="en-US" sz="5600" dirty="0"/>
              <a:t>services(IAAS,PAAS,SAAS).Trust manager can view the attackers in </a:t>
            </a:r>
            <a:r>
              <a:rPr lang="en-US" sz="5600" dirty="0" smtClean="0"/>
              <a:t>cloud </a:t>
            </a:r>
          </a:p>
          <a:p>
            <a:pPr marL="0" indent="0">
              <a:buNone/>
            </a:pPr>
            <a:r>
              <a:rPr lang="en-US" sz="5600" dirty="0" smtClean="0"/>
              <a:t>         servers(CS1,CS2,CS3,CS4)  and the </a:t>
            </a:r>
            <a:r>
              <a:rPr lang="en-US" sz="5600" dirty="0"/>
              <a:t>no of time attacked.</a:t>
            </a:r>
            <a:endParaRPr lang="en-IN" sz="5600" dirty="0"/>
          </a:p>
          <a:p>
            <a:pPr marL="0" indent="0">
              <a:buNone/>
            </a:pPr>
            <a:r>
              <a:rPr lang="en-US" sz="4400" dirty="0"/>
              <a:t> </a:t>
            </a:r>
            <a:endParaRPr lang="en-IN" sz="4400" dirty="0"/>
          </a:p>
          <a:p>
            <a:pPr>
              <a:buFont typeface="Wingdings" pitchFamily="2" charset="2"/>
              <a:buChar char="q"/>
            </a:pPr>
            <a:r>
              <a:rPr lang="en-US" sz="6400" b="1" dirty="0">
                <a:latin typeface="Arial Black" pitchFamily="34" charset="0"/>
              </a:rPr>
              <a:t>CLOUD </a:t>
            </a:r>
            <a:r>
              <a:rPr lang="en-US" sz="6400" b="1" dirty="0" smtClean="0">
                <a:latin typeface="Arial Black" pitchFamily="34" charset="0"/>
              </a:rPr>
              <a:t>CONSUMER :</a:t>
            </a:r>
            <a:endParaRPr lang="en-IN" sz="6400" dirty="0">
              <a:latin typeface="Arial Black" pitchFamily="34" charset="0"/>
            </a:endParaRPr>
          </a:p>
          <a:p>
            <a:pPr marL="0" indent="0">
              <a:buNone/>
            </a:pPr>
            <a:r>
              <a:rPr lang="en-US" sz="4400" b="1" dirty="0"/>
              <a:t> </a:t>
            </a:r>
            <a:endParaRPr lang="en-IN" sz="4400" dirty="0"/>
          </a:p>
          <a:p>
            <a:pPr marL="0" indent="0">
              <a:buNone/>
            </a:pPr>
            <a:r>
              <a:rPr lang="en-US" sz="5600" dirty="0" smtClean="0"/>
              <a:t>        Cloud </a:t>
            </a:r>
            <a:r>
              <a:rPr lang="en-US" sz="5600" dirty="0"/>
              <a:t>consumer first has to register to the cloud server (CS1, CS2, CS3, CS4) </a:t>
            </a:r>
            <a:r>
              <a:rPr lang="en-US" sz="5600" dirty="0" smtClean="0"/>
              <a:t>which</a:t>
            </a:r>
          </a:p>
          <a:p>
            <a:pPr marL="0" indent="0">
              <a:buNone/>
            </a:pPr>
            <a:r>
              <a:rPr lang="en-US" sz="5600" dirty="0" smtClean="0"/>
              <a:t>        particular </a:t>
            </a:r>
            <a:r>
              <a:rPr lang="en-US" sz="5600" dirty="0"/>
              <a:t>cloud he </a:t>
            </a:r>
            <a:r>
              <a:rPr lang="en-US" sz="5600" dirty="0" smtClean="0"/>
              <a:t>has </a:t>
            </a:r>
            <a:r>
              <a:rPr lang="en-US" sz="5600" dirty="0"/>
              <a:t>to use. Cloud consumer has to login to the cloud he got registered</a:t>
            </a:r>
            <a:r>
              <a:rPr lang="en-US" sz="5600" dirty="0" smtClean="0"/>
              <a:t>.</a:t>
            </a:r>
          </a:p>
          <a:p>
            <a:pPr marL="0" indent="0">
              <a:buNone/>
            </a:pPr>
            <a:r>
              <a:rPr lang="en-US" sz="5600" dirty="0" smtClean="0"/>
              <a:t>        Cloud </a:t>
            </a:r>
            <a:r>
              <a:rPr lang="en-US" sz="5600" dirty="0"/>
              <a:t>consumer feedback about the data </a:t>
            </a:r>
            <a:r>
              <a:rPr lang="en-US" sz="5600" dirty="0" smtClean="0"/>
              <a:t>(</a:t>
            </a:r>
            <a:r>
              <a:rPr lang="en-US" sz="5600" dirty="0"/>
              <a:t>positive or negative feedback</a:t>
            </a:r>
            <a:r>
              <a:rPr lang="en-US" sz="5600" dirty="0" smtClean="0"/>
              <a:t>).</a:t>
            </a:r>
          </a:p>
          <a:p>
            <a:pPr marL="0" indent="0">
              <a:buNone/>
            </a:pPr>
            <a:endParaRPr lang="en-IN" sz="2800" dirty="0"/>
          </a:p>
          <a:p>
            <a:pPr marL="0" indent="0">
              <a:buNone/>
            </a:pPr>
            <a:r>
              <a:rPr lang="en-US" dirty="0"/>
              <a:t> </a:t>
            </a:r>
            <a:endParaRPr lang="en-IN" dirty="0"/>
          </a:p>
          <a:p>
            <a:pPr>
              <a:buFont typeface="Wingdings" pitchFamily="2" charset="2"/>
              <a:buChar char="q"/>
            </a:pPr>
            <a:r>
              <a:rPr lang="en-US" sz="6400" b="1" dirty="0" smtClean="0">
                <a:latin typeface="Arial Black" pitchFamily="34" charset="0"/>
              </a:rPr>
              <a:t>ATTACKER :</a:t>
            </a:r>
            <a:endParaRPr lang="en-IN" sz="6400" dirty="0">
              <a:latin typeface="Arial Black" pitchFamily="34" charset="0"/>
            </a:endParaRPr>
          </a:p>
          <a:p>
            <a:pPr marL="0" indent="0">
              <a:buNone/>
            </a:pPr>
            <a:r>
              <a:rPr lang="en-US" sz="4000" b="1" dirty="0"/>
              <a:t> </a:t>
            </a:r>
            <a:endParaRPr lang="en-IN" sz="4000" dirty="0"/>
          </a:p>
          <a:p>
            <a:pPr marL="0" indent="0">
              <a:buNone/>
            </a:pPr>
            <a:r>
              <a:rPr lang="en-US" sz="4800" dirty="0" smtClean="0"/>
              <a:t>        </a:t>
            </a:r>
            <a:r>
              <a:rPr lang="en-US" sz="5600" dirty="0" smtClean="0"/>
              <a:t>Attacker </a:t>
            </a:r>
            <a:r>
              <a:rPr lang="en-US" sz="5600" dirty="0"/>
              <a:t>will view registered users and cloud </a:t>
            </a:r>
            <a:r>
              <a:rPr lang="en-US" sz="5600" dirty="0" smtClean="0"/>
              <a:t>files.</a:t>
            </a:r>
          </a:p>
          <a:p>
            <a:pPr marL="0" indent="0">
              <a:buNone/>
            </a:pPr>
            <a:endParaRPr lang="en-IN" sz="5600" dirty="0"/>
          </a:p>
          <a:p>
            <a:pPr marL="0" indent="0">
              <a:buNone/>
            </a:pPr>
            <a:r>
              <a:rPr lang="en-US" sz="5600" b="1" dirty="0"/>
              <a:t> </a:t>
            </a:r>
            <a:r>
              <a:rPr lang="en-IN" sz="5600" dirty="0"/>
              <a:t> </a:t>
            </a:r>
            <a:r>
              <a:rPr lang="en-IN" sz="5600" dirty="0" smtClean="0"/>
              <a:t>      </a:t>
            </a:r>
            <a:r>
              <a:rPr lang="en-IN" sz="5600" b="1" dirty="0" smtClean="0"/>
              <a:t>1. </a:t>
            </a:r>
            <a:r>
              <a:rPr lang="en-IN" sz="5600" b="1" dirty="0"/>
              <a:t>Collusion Attacks - to </a:t>
            </a:r>
            <a:r>
              <a:rPr lang="en-IN" sz="5600" dirty="0"/>
              <a:t>mislead feedbacks about the </a:t>
            </a:r>
            <a:r>
              <a:rPr lang="en-IN" sz="5600" dirty="0" smtClean="0"/>
              <a:t>cloud</a:t>
            </a:r>
          </a:p>
          <a:p>
            <a:endParaRPr lang="en-IN" sz="5600" dirty="0"/>
          </a:p>
          <a:p>
            <a:pPr marL="0" indent="0">
              <a:buNone/>
            </a:pPr>
            <a:r>
              <a:rPr lang="en-IN" sz="5600" b="1" dirty="0" smtClean="0"/>
              <a:t>        2. </a:t>
            </a:r>
            <a:r>
              <a:rPr lang="en-IN" sz="5600" b="1" dirty="0"/>
              <a:t>Sybil Attacks - </a:t>
            </a:r>
            <a:r>
              <a:rPr lang="en-IN" sz="5600" dirty="0"/>
              <a:t>When user uses more transaction per day (Exceeds the limit which is </a:t>
            </a:r>
            <a:endParaRPr lang="en-IN" sz="5600" dirty="0" smtClean="0"/>
          </a:p>
          <a:p>
            <a:pPr marL="0" indent="0">
              <a:buNone/>
            </a:pPr>
            <a:r>
              <a:rPr lang="en-IN" sz="5600" dirty="0"/>
              <a:t> </a:t>
            </a:r>
            <a:r>
              <a:rPr lang="en-IN" sz="5600" dirty="0" smtClean="0"/>
              <a:t>        assigned  by </a:t>
            </a:r>
            <a:r>
              <a:rPr lang="en-IN" sz="5600" dirty="0"/>
              <a:t>the </a:t>
            </a:r>
            <a:r>
              <a:rPr lang="en-IN" sz="5600" dirty="0" smtClean="0"/>
              <a:t>Trust  Manager).</a:t>
            </a:r>
            <a:endParaRPr lang="en-IN" sz="5600" dirty="0"/>
          </a:p>
          <a:p>
            <a:pPr marL="0" indent="0">
              <a:buNone/>
            </a:pPr>
            <a:r>
              <a:rPr lang="en-IN" sz="5600" b="1" dirty="0"/>
              <a:t> </a:t>
            </a:r>
            <a:endParaRPr lang="en-IN" sz="5600" dirty="0"/>
          </a:p>
          <a:p>
            <a:pPr marL="0" indent="0">
              <a:buNone/>
            </a:pPr>
            <a:r>
              <a:rPr lang="en-US" sz="5600" b="1" dirty="0"/>
              <a:t> </a:t>
            </a:r>
            <a:endParaRPr lang="en-IN" sz="5600" dirty="0"/>
          </a:p>
          <a:p>
            <a:pPr marL="0" indent="0">
              <a:buNone/>
            </a:pPr>
            <a:r>
              <a:rPr lang="en-US" b="1" dirty="0"/>
              <a:t> </a:t>
            </a:r>
            <a:endParaRPr lang="en-IN" dirty="0"/>
          </a:p>
          <a:p>
            <a:pPr marL="0" indent="0">
              <a:buNone/>
            </a:pPr>
            <a:r>
              <a:rPr lang="en-US" b="1" dirty="0"/>
              <a:t> </a:t>
            </a:r>
            <a:endParaRPr lang="en-IN" dirty="0"/>
          </a:p>
          <a:p>
            <a:pPr marL="0" indent="0">
              <a:buNone/>
            </a:pPr>
            <a:r>
              <a:rPr lang="en-US" dirty="0"/>
              <a:t> </a:t>
            </a:r>
            <a:endParaRPr lang="en-IN" dirty="0"/>
          </a:p>
          <a:p>
            <a:endParaRPr lang="en-IN" dirty="0"/>
          </a:p>
        </p:txBody>
      </p:sp>
    </p:spTree>
    <p:extLst>
      <p:ext uri="{BB962C8B-B14F-4D97-AF65-F5344CB8AC3E}">
        <p14:creationId xmlns:p14="http://schemas.microsoft.com/office/powerpoint/2010/main" val="1597699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7467600" cy="576064"/>
          </a:xfrm>
        </p:spPr>
        <p:txBody>
          <a:bodyPr>
            <a:normAutofit fontScale="90000"/>
          </a:bodyPr>
          <a:lstStyle/>
          <a:p>
            <a:r>
              <a:rPr lang="en-IN" dirty="0" smtClean="0"/>
              <a:t>                        </a:t>
            </a:r>
            <a:r>
              <a:rPr lang="en-IN" sz="4400" b="1" dirty="0" smtClean="0"/>
              <a:t>CODE</a:t>
            </a:r>
            <a:endParaRPr lang="en-IN" sz="4400" b="1" dirty="0"/>
          </a:p>
        </p:txBody>
      </p:sp>
      <p:sp>
        <p:nvSpPr>
          <p:cNvPr id="3" name="Content Placeholder 2"/>
          <p:cNvSpPr>
            <a:spLocks noGrp="1"/>
          </p:cNvSpPr>
          <p:nvPr>
            <p:ph sz="quarter" idx="1"/>
          </p:nvPr>
        </p:nvSpPr>
        <p:spPr>
          <a:xfrm>
            <a:off x="457200" y="764704"/>
            <a:ext cx="7467600" cy="5904656"/>
          </a:xfrm>
        </p:spPr>
        <p:txBody>
          <a:bodyPr>
            <a:normAutofit fontScale="25000" lnSpcReduction="20000"/>
          </a:bodyPr>
          <a:lstStyle/>
          <a:p>
            <a:r>
              <a:rPr lang="en-IN" sz="3600" dirty="0"/>
              <a:t>package Algorithms;</a:t>
            </a:r>
          </a:p>
          <a:p>
            <a:r>
              <a:rPr lang="en-IN" sz="3600" dirty="0"/>
              <a:t>import </a:t>
            </a:r>
            <a:r>
              <a:rPr lang="en-IN" sz="3600" dirty="0" err="1"/>
              <a:t>java.math.BigInteger</a:t>
            </a:r>
            <a:r>
              <a:rPr lang="en-IN" sz="3600" dirty="0"/>
              <a:t>;  </a:t>
            </a:r>
          </a:p>
          <a:p>
            <a:r>
              <a:rPr lang="en-IN" sz="3600" dirty="0"/>
              <a:t>import </a:t>
            </a:r>
            <a:r>
              <a:rPr lang="en-IN" sz="3600" dirty="0" err="1"/>
              <a:t>java.nio.charset.StandardCharsets</a:t>
            </a:r>
            <a:r>
              <a:rPr lang="en-IN" sz="3600" dirty="0"/>
              <a:t>; </a:t>
            </a:r>
          </a:p>
          <a:p>
            <a:r>
              <a:rPr lang="en-IN" sz="3600" dirty="0"/>
              <a:t>import </a:t>
            </a:r>
            <a:r>
              <a:rPr lang="en-IN" sz="3600" dirty="0" err="1"/>
              <a:t>java.security.MessageDigest</a:t>
            </a:r>
            <a:r>
              <a:rPr lang="en-IN" sz="3600" dirty="0"/>
              <a:t>;  </a:t>
            </a:r>
          </a:p>
          <a:p>
            <a:r>
              <a:rPr lang="en-IN" sz="3600" dirty="0"/>
              <a:t>import </a:t>
            </a:r>
            <a:r>
              <a:rPr lang="en-IN" sz="3600" dirty="0" err="1"/>
              <a:t>java.security.NoSuchAlgorithmException</a:t>
            </a:r>
            <a:r>
              <a:rPr lang="en-IN" sz="3600" dirty="0"/>
              <a:t>;  </a:t>
            </a:r>
          </a:p>
          <a:p>
            <a:r>
              <a:rPr lang="en-IN" sz="3600" dirty="0"/>
              <a:t>  // Java program to calculate SHA hash value  </a:t>
            </a:r>
          </a:p>
          <a:p>
            <a:r>
              <a:rPr lang="en-IN" sz="3600" dirty="0"/>
              <a:t>  public class </a:t>
            </a:r>
            <a:r>
              <a:rPr lang="en-IN" sz="3600" dirty="0" err="1"/>
              <a:t>HashFunction</a:t>
            </a:r>
            <a:r>
              <a:rPr lang="en-IN" sz="3600" dirty="0"/>
              <a:t> {  </a:t>
            </a:r>
          </a:p>
          <a:p>
            <a:r>
              <a:rPr lang="en-IN" sz="3600" dirty="0"/>
              <a:t>   public static byte[] </a:t>
            </a:r>
            <a:r>
              <a:rPr lang="en-IN" sz="3600" dirty="0" err="1"/>
              <a:t>getSHA</a:t>
            </a:r>
            <a:r>
              <a:rPr lang="en-IN" sz="3600" dirty="0"/>
              <a:t>(String input) throws </a:t>
            </a:r>
            <a:r>
              <a:rPr lang="en-IN" sz="3600" dirty="0" err="1"/>
              <a:t>NoSuchAlgorithmException</a:t>
            </a:r>
            <a:r>
              <a:rPr lang="en-IN" sz="3600" dirty="0"/>
              <a:t> </a:t>
            </a:r>
          </a:p>
          <a:p>
            <a:r>
              <a:rPr lang="en-IN" sz="3600" dirty="0"/>
              <a:t>    {    // Static </a:t>
            </a:r>
            <a:r>
              <a:rPr lang="en-IN" sz="3600" dirty="0" err="1"/>
              <a:t>getInstance</a:t>
            </a:r>
            <a:r>
              <a:rPr lang="en-IN" sz="3600" dirty="0"/>
              <a:t> method is called with hashing SHA  </a:t>
            </a:r>
          </a:p>
          <a:p>
            <a:r>
              <a:rPr lang="en-IN" sz="3600" dirty="0"/>
              <a:t>        </a:t>
            </a:r>
            <a:r>
              <a:rPr lang="en-IN" sz="3600" dirty="0" err="1"/>
              <a:t>MessageDigest</a:t>
            </a:r>
            <a:r>
              <a:rPr lang="en-IN" sz="3600" dirty="0"/>
              <a:t> md = </a:t>
            </a:r>
            <a:r>
              <a:rPr lang="en-IN" sz="3600" dirty="0" err="1"/>
              <a:t>MessageDigest.getInstance</a:t>
            </a:r>
            <a:r>
              <a:rPr lang="en-IN" sz="3600" dirty="0"/>
              <a:t>("</a:t>
            </a:r>
            <a:r>
              <a:rPr lang="en-IN" sz="3600"/>
              <a:t>SHA-256</a:t>
            </a:r>
            <a:r>
              <a:rPr lang="en-IN" sz="3600" smtClean="0"/>
              <a:t>");// </a:t>
            </a:r>
            <a:r>
              <a:rPr lang="en-IN" sz="3600" dirty="0"/>
              <a:t>digest() method called  </a:t>
            </a:r>
          </a:p>
          <a:p>
            <a:r>
              <a:rPr lang="en-IN" sz="3600" dirty="0"/>
              <a:t>        // to calculate message digest of an input  </a:t>
            </a:r>
          </a:p>
          <a:p>
            <a:r>
              <a:rPr lang="en-IN" sz="3600" dirty="0"/>
              <a:t>        // and return array of byte </a:t>
            </a:r>
          </a:p>
          <a:p>
            <a:r>
              <a:rPr lang="en-IN" sz="3600" dirty="0"/>
              <a:t>        return </a:t>
            </a:r>
            <a:r>
              <a:rPr lang="en-IN" sz="3600" dirty="0" err="1"/>
              <a:t>md.digest</a:t>
            </a:r>
            <a:r>
              <a:rPr lang="en-IN" sz="3600" dirty="0"/>
              <a:t>(</a:t>
            </a:r>
            <a:r>
              <a:rPr lang="en-IN" sz="3600" dirty="0" err="1"/>
              <a:t>input.getBytes</a:t>
            </a:r>
            <a:r>
              <a:rPr lang="en-IN" sz="3600" dirty="0"/>
              <a:t>(StandardCharsets.UTF_8));  </a:t>
            </a:r>
          </a:p>
          <a:p>
            <a:r>
              <a:rPr lang="en-IN" sz="3600" dirty="0"/>
              <a:t>    }   public static String </a:t>
            </a:r>
            <a:r>
              <a:rPr lang="en-IN" sz="3600" dirty="0" err="1"/>
              <a:t>toHexString</a:t>
            </a:r>
            <a:r>
              <a:rPr lang="en-IN" sz="3600" dirty="0"/>
              <a:t>(byte[] hash) </a:t>
            </a:r>
          </a:p>
          <a:p>
            <a:r>
              <a:rPr lang="en-IN" sz="3600" dirty="0"/>
              <a:t>    { // Convert byte array into </a:t>
            </a:r>
            <a:r>
              <a:rPr lang="en-IN" sz="3600" dirty="0" err="1"/>
              <a:t>signum</a:t>
            </a:r>
            <a:r>
              <a:rPr lang="en-IN" sz="3600" dirty="0"/>
              <a:t> representation  </a:t>
            </a:r>
          </a:p>
          <a:p>
            <a:r>
              <a:rPr lang="en-IN" sz="3600" dirty="0"/>
              <a:t>        </a:t>
            </a:r>
            <a:r>
              <a:rPr lang="en-IN" sz="3600" dirty="0" err="1"/>
              <a:t>BigInteger</a:t>
            </a:r>
            <a:r>
              <a:rPr lang="en-IN" sz="3600" dirty="0"/>
              <a:t> number = new </a:t>
            </a:r>
            <a:r>
              <a:rPr lang="en-IN" sz="3600" dirty="0" err="1"/>
              <a:t>BigInteger</a:t>
            </a:r>
            <a:r>
              <a:rPr lang="en-IN" sz="3600" dirty="0"/>
              <a:t>(1, hash);  </a:t>
            </a:r>
          </a:p>
          <a:p>
            <a:r>
              <a:rPr lang="en-IN" sz="3600" dirty="0"/>
              <a:t>   // Convert message digest into hex value  </a:t>
            </a:r>
          </a:p>
          <a:p>
            <a:r>
              <a:rPr lang="en-IN" sz="3600" dirty="0"/>
              <a:t>        </a:t>
            </a:r>
            <a:r>
              <a:rPr lang="en-IN" sz="3600" dirty="0" err="1"/>
              <a:t>StringBuilder</a:t>
            </a:r>
            <a:r>
              <a:rPr lang="en-IN" sz="3600" dirty="0"/>
              <a:t> </a:t>
            </a:r>
            <a:r>
              <a:rPr lang="en-IN" sz="3600" dirty="0" err="1"/>
              <a:t>hexString</a:t>
            </a:r>
            <a:r>
              <a:rPr lang="en-IN" sz="3600" dirty="0"/>
              <a:t> = new </a:t>
            </a:r>
            <a:r>
              <a:rPr lang="en-IN" sz="3600" dirty="0" err="1"/>
              <a:t>StringBuilder</a:t>
            </a:r>
            <a:r>
              <a:rPr lang="en-IN" sz="3600" dirty="0"/>
              <a:t>(</a:t>
            </a:r>
            <a:r>
              <a:rPr lang="en-IN" sz="3600" dirty="0" err="1"/>
              <a:t>number.toString</a:t>
            </a:r>
            <a:r>
              <a:rPr lang="en-IN" sz="3600" dirty="0"/>
              <a:t>(16));  </a:t>
            </a:r>
          </a:p>
          <a:p>
            <a:r>
              <a:rPr lang="en-IN" sz="3600" dirty="0"/>
              <a:t>   // Pad with leading zeros </a:t>
            </a:r>
          </a:p>
          <a:p>
            <a:r>
              <a:rPr lang="en-IN" sz="3600" dirty="0"/>
              <a:t>       while (</a:t>
            </a:r>
            <a:r>
              <a:rPr lang="en-IN" sz="3600" dirty="0" err="1"/>
              <a:t>hexString.length</a:t>
            </a:r>
            <a:r>
              <a:rPr lang="en-IN" sz="3600" dirty="0"/>
              <a:t>() &lt; 32)</a:t>
            </a:r>
          </a:p>
          <a:p>
            <a:r>
              <a:rPr lang="en-IN" sz="3600" dirty="0"/>
              <a:t>{  </a:t>
            </a:r>
            <a:r>
              <a:rPr lang="en-IN" sz="3600" dirty="0" err="1"/>
              <a:t>hexString.insert</a:t>
            </a:r>
            <a:r>
              <a:rPr lang="en-IN" sz="3600" dirty="0"/>
              <a:t>(0, '0');}  return </a:t>
            </a:r>
            <a:r>
              <a:rPr lang="en-IN" sz="3600" dirty="0" err="1"/>
              <a:t>hexString.toString</a:t>
            </a:r>
            <a:r>
              <a:rPr lang="en-IN" sz="3600" dirty="0"/>
              <a:t>();  } }  </a:t>
            </a:r>
          </a:p>
          <a:p>
            <a:r>
              <a:rPr lang="en-IN" sz="3600" dirty="0"/>
              <a:t>package Algorithms;</a:t>
            </a:r>
          </a:p>
          <a:p>
            <a:r>
              <a:rPr lang="en-IN" sz="3600" dirty="0"/>
              <a:t>import </a:t>
            </a:r>
            <a:r>
              <a:rPr lang="en-IN" sz="3600" dirty="0" err="1"/>
              <a:t>java.io.UnsupportedEncodingException</a:t>
            </a:r>
            <a:r>
              <a:rPr lang="en-IN" sz="3600" dirty="0"/>
              <a:t>;</a:t>
            </a:r>
          </a:p>
          <a:p>
            <a:r>
              <a:rPr lang="en-IN" sz="3600" dirty="0"/>
              <a:t>import </a:t>
            </a:r>
            <a:r>
              <a:rPr lang="en-IN" sz="3600" dirty="0" err="1"/>
              <a:t>java.security.MessageDigest</a:t>
            </a:r>
            <a:r>
              <a:rPr lang="en-IN" sz="3600" dirty="0"/>
              <a:t>;</a:t>
            </a:r>
          </a:p>
          <a:p>
            <a:r>
              <a:rPr lang="en-IN" sz="3600" dirty="0"/>
              <a:t>import </a:t>
            </a:r>
            <a:r>
              <a:rPr lang="en-IN" sz="3600" dirty="0" err="1"/>
              <a:t>java.security.NoSuchAlgorithmException</a:t>
            </a:r>
            <a:r>
              <a:rPr lang="en-IN" sz="3600" dirty="0"/>
              <a:t>;</a:t>
            </a:r>
          </a:p>
          <a:p>
            <a:r>
              <a:rPr lang="en-IN" sz="3600" dirty="0"/>
              <a:t>import </a:t>
            </a:r>
            <a:r>
              <a:rPr lang="en-IN" sz="3600" dirty="0" err="1"/>
              <a:t>java.util.Arrays</a:t>
            </a:r>
            <a:r>
              <a:rPr lang="en-IN" sz="3600" dirty="0"/>
              <a:t>;</a:t>
            </a:r>
          </a:p>
          <a:p>
            <a:r>
              <a:rPr lang="en-IN" sz="3600" dirty="0"/>
              <a:t>import java.util.Base64;</a:t>
            </a:r>
          </a:p>
          <a:p>
            <a:r>
              <a:rPr lang="en-IN" sz="3600" dirty="0"/>
              <a:t> import </a:t>
            </a:r>
            <a:r>
              <a:rPr lang="en-IN" sz="3600" dirty="0" err="1"/>
              <a:t>javax.crypto.Cipher</a:t>
            </a:r>
            <a:r>
              <a:rPr lang="en-IN" sz="3600" dirty="0"/>
              <a:t>;</a:t>
            </a:r>
          </a:p>
          <a:p>
            <a:r>
              <a:rPr lang="en-IN" sz="3600" dirty="0"/>
              <a:t>import </a:t>
            </a:r>
            <a:r>
              <a:rPr lang="en-IN" sz="3600" dirty="0" err="1"/>
              <a:t>javax.crypto.spec.SecretKeySpec</a:t>
            </a:r>
            <a:r>
              <a:rPr lang="en-IN" sz="3600" dirty="0"/>
              <a:t>;</a:t>
            </a:r>
          </a:p>
          <a:p>
            <a:r>
              <a:rPr lang="en-IN" sz="3600" dirty="0"/>
              <a:t>public class AES {</a:t>
            </a:r>
          </a:p>
          <a:p>
            <a:r>
              <a:rPr lang="en-IN" sz="3600" dirty="0"/>
              <a:t>private static </a:t>
            </a:r>
            <a:r>
              <a:rPr lang="en-IN" sz="3600" dirty="0" err="1"/>
              <a:t>SecretKeySpec</a:t>
            </a:r>
            <a:r>
              <a:rPr lang="en-IN" sz="3600" dirty="0"/>
              <a:t> </a:t>
            </a:r>
            <a:r>
              <a:rPr lang="en-IN" sz="3600" dirty="0" err="1"/>
              <a:t>secretKey</a:t>
            </a:r>
            <a:r>
              <a:rPr lang="en-IN" sz="3600" dirty="0"/>
              <a:t>;</a:t>
            </a:r>
          </a:p>
          <a:p>
            <a:endParaRPr lang="en-IN" dirty="0"/>
          </a:p>
        </p:txBody>
      </p:sp>
    </p:spTree>
    <p:extLst>
      <p:ext uri="{BB962C8B-B14F-4D97-AF65-F5344CB8AC3E}">
        <p14:creationId xmlns:p14="http://schemas.microsoft.com/office/powerpoint/2010/main" val="3094929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7467600" cy="1628800"/>
          </a:xfrm>
        </p:spPr>
        <p:txBody>
          <a:bodyPr>
            <a:normAutofit fontScale="90000"/>
          </a:bodyPr>
          <a:lstStyle/>
          <a:p>
            <a:r>
              <a:rPr lang="en-US" b="1" dirty="0" smtClean="0"/>
              <a:t>                        </a:t>
            </a:r>
            <a:r>
              <a:rPr lang="en-US" sz="3600" b="1" dirty="0" smtClean="0"/>
              <a:t>UML DIAGRAMS</a:t>
            </a:r>
            <a:br>
              <a:rPr lang="en-US" sz="3600" b="1" dirty="0" smtClean="0"/>
            </a:br>
            <a:r>
              <a:rPr lang="en-US" sz="3600" b="1" dirty="0"/>
              <a:t/>
            </a:r>
            <a:br>
              <a:rPr lang="en-US" sz="3600" b="1" dirty="0"/>
            </a:br>
            <a:r>
              <a:rPr lang="en-US" sz="2700" dirty="0" smtClean="0">
                <a:latin typeface="+mn-lt"/>
                <a:ea typeface="Arial Unicode MS" pitchFamily="34" charset="-128"/>
                <a:cs typeface="Arial Unicode MS" pitchFamily="34" charset="-128"/>
              </a:rPr>
              <a:t>CLASS  DIAGRAM</a:t>
            </a:r>
            <a:r>
              <a:rPr lang="en-US" dirty="0" smtClean="0"/>
              <a:t>:</a:t>
            </a:r>
            <a:endParaRPr lang="en-IN" dirty="0"/>
          </a:p>
        </p:txBody>
      </p:sp>
      <p:pic>
        <p:nvPicPr>
          <p:cNvPr id="4" name="Content Placeholder 3"/>
          <p:cNvPicPr>
            <a:picLocks noGrp="1"/>
          </p:cNvPicPr>
          <p:nvPr>
            <p:ph sz="quarter" idx="1"/>
          </p:nvPr>
        </p:nvPicPr>
        <p:blipFill>
          <a:blip r:embed="rId2"/>
          <a:srcRect/>
          <a:stretch>
            <a:fillRect/>
          </a:stretch>
        </p:blipFill>
        <p:spPr bwMode="auto">
          <a:xfrm>
            <a:off x="467545" y="1600200"/>
            <a:ext cx="7632848" cy="5069160"/>
          </a:xfrm>
          <a:prstGeom prst="rect">
            <a:avLst/>
          </a:prstGeom>
          <a:noFill/>
          <a:ln w="9525">
            <a:noFill/>
            <a:miter lim="800000"/>
            <a:headEnd/>
            <a:tailEnd/>
          </a:ln>
        </p:spPr>
      </p:pic>
    </p:spTree>
    <p:extLst>
      <p:ext uri="{BB962C8B-B14F-4D97-AF65-F5344CB8AC3E}">
        <p14:creationId xmlns:p14="http://schemas.microsoft.com/office/powerpoint/2010/main" val="4208279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78098"/>
          </a:xfrm>
        </p:spPr>
        <p:txBody>
          <a:bodyPr/>
          <a:lstStyle/>
          <a:p>
            <a:r>
              <a:rPr lang="en-US" dirty="0" smtClean="0"/>
              <a:t>USECASE  DIAGRAM:</a:t>
            </a:r>
            <a:endParaRPr lang="en-IN" dirty="0"/>
          </a:p>
        </p:txBody>
      </p:sp>
      <p:pic>
        <p:nvPicPr>
          <p:cNvPr id="4" name="Content Placeholder 3"/>
          <p:cNvPicPr>
            <a:picLocks noGrp="1"/>
          </p:cNvPicPr>
          <p:nvPr>
            <p:ph sz="quarter" idx="1"/>
          </p:nvPr>
        </p:nvPicPr>
        <p:blipFill>
          <a:blip r:embed="rId2"/>
          <a:srcRect/>
          <a:stretch>
            <a:fillRect/>
          </a:stretch>
        </p:blipFill>
        <p:spPr bwMode="auto">
          <a:xfrm>
            <a:off x="395536" y="1340768"/>
            <a:ext cx="7704856" cy="5133057"/>
          </a:xfrm>
          <a:prstGeom prst="rect">
            <a:avLst/>
          </a:prstGeom>
          <a:noFill/>
          <a:ln w="9525">
            <a:noFill/>
            <a:miter lim="800000"/>
            <a:headEnd/>
            <a:tailEnd/>
          </a:ln>
        </p:spPr>
      </p:pic>
    </p:spTree>
    <p:extLst>
      <p:ext uri="{BB962C8B-B14F-4D97-AF65-F5344CB8AC3E}">
        <p14:creationId xmlns:p14="http://schemas.microsoft.com/office/powerpoint/2010/main" val="3497176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06090"/>
          </a:xfrm>
        </p:spPr>
        <p:txBody>
          <a:bodyPr/>
          <a:lstStyle/>
          <a:p>
            <a:r>
              <a:rPr lang="en-US" dirty="0" smtClean="0"/>
              <a:t>SEQUENCE  DIAGRAM:</a:t>
            </a:r>
            <a:endParaRPr lang="en-IN" dirty="0"/>
          </a:p>
        </p:txBody>
      </p:sp>
      <p:pic>
        <p:nvPicPr>
          <p:cNvPr id="4" name="Content Placeholder 3"/>
          <p:cNvPicPr>
            <a:picLocks noGrp="1"/>
          </p:cNvPicPr>
          <p:nvPr>
            <p:ph sz="quarter" idx="1"/>
          </p:nvPr>
        </p:nvPicPr>
        <p:blipFill>
          <a:blip r:embed="rId2"/>
          <a:srcRect/>
          <a:stretch>
            <a:fillRect/>
          </a:stretch>
        </p:blipFill>
        <p:spPr bwMode="auto">
          <a:xfrm>
            <a:off x="323528" y="1340768"/>
            <a:ext cx="8424936" cy="5133057"/>
          </a:xfrm>
          <a:prstGeom prst="rect">
            <a:avLst/>
          </a:prstGeom>
          <a:noFill/>
          <a:ln w="9525">
            <a:noFill/>
            <a:miter lim="800000"/>
            <a:headEnd/>
            <a:tailEnd/>
          </a:ln>
        </p:spPr>
      </p:pic>
    </p:spTree>
    <p:extLst>
      <p:ext uri="{BB962C8B-B14F-4D97-AF65-F5344CB8AC3E}">
        <p14:creationId xmlns:p14="http://schemas.microsoft.com/office/powerpoint/2010/main" val="3952801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412776"/>
          </a:xfrm>
        </p:spPr>
        <p:txBody>
          <a:bodyPr>
            <a:normAutofit fontScale="90000"/>
          </a:bodyPr>
          <a:lstStyle/>
          <a:p>
            <a:r>
              <a:rPr lang="en-US" dirty="0" smtClean="0"/>
              <a:t>                 DATA FLOW DIAGRAM</a:t>
            </a:r>
            <a:br>
              <a:rPr lang="en-US" dirty="0" smtClean="0"/>
            </a:br>
            <a:r>
              <a:rPr lang="en-US" dirty="0" smtClean="0"/>
              <a:t/>
            </a:r>
            <a:br>
              <a:rPr lang="en-US" dirty="0" smtClean="0"/>
            </a:br>
            <a:r>
              <a:rPr lang="en-US" dirty="0" smtClean="0"/>
              <a:t>LEVEL 0:</a:t>
            </a:r>
            <a:endParaRPr lang="en-IN" dirty="0"/>
          </a:p>
        </p:txBody>
      </p:sp>
      <p:pic>
        <p:nvPicPr>
          <p:cNvPr id="4" name="Content Placeholder 3"/>
          <p:cNvPicPr>
            <a:picLocks noGrp="1"/>
          </p:cNvPicPr>
          <p:nvPr>
            <p:ph sz="quarter" idx="1"/>
          </p:nvPr>
        </p:nvPicPr>
        <p:blipFill>
          <a:blip r:embed="rId2"/>
          <a:srcRect/>
          <a:stretch>
            <a:fillRect/>
          </a:stretch>
        </p:blipFill>
        <p:spPr bwMode="auto">
          <a:xfrm>
            <a:off x="539553" y="1700808"/>
            <a:ext cx="7560840" cy="4680520"/>
          </a:xfrm>
          <a:prstGeom prst="rect">
            <a:avLst/>
          </a:prstGeom>
          <a:noFill/>
          <a:ln w="9525">
            <a:noFill/>
            <a:miter lim="800000"/>
            <a:headEnd/>
            <a:tailEnd/>
          </a:ln>
        </p:spPr>
      </p:pic>
    </p:spTree>
    <p:extLst>
      <p:ext uri="{BB962C8B-B14F-4D97-AF65-F5344CB8AC3E}">
        <p14:creationId xmlns:p14="http://schemas.microsoft.com/office/powerpoint/2010/main" val="18207186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50106"/>
          </a:xfrm>
        </p:spPr>
        <p:txBody>
          <a:bodyPr/>
          <a:lstStyle/>
          <a:p>
            <a:r>
              <a:rPr lang="en-US" dirty="0" smtClean="0"/>
              <a:t>LEVEL 1:                              LEVEL 2:</a:t>
            </a:r>
            <a:endParaRPr lang="en-IN" dirty="0"/>
          </a:p>
        </p:txBody>
      </p:sp>
      <p:pic>
        <p:nvPicPr>
          <p:cNvPr id="4" name="Content Placeholder 3"/>
          <p:cNvPicPr>
            <a:picLocks noGrp="1"/>
          </p:cNvPicPr>
          <p:nvPr>
            <p:ph sz="quarter" idx="1"/>
          </p:nvPr>
        </p:nvPicPr>
        <p:blipFill>
          <a:blip r:embed="rId2"/>
          <a:srcRect/>
          <a:stretch>
            <a:fillRect/>
          </a:stretch>
        </p:blipFill>
        <p:spPr bwMode="auto">
          <a:xfrm>
            <a:off x="251520" y="1268761"/>
            <a:ext cx="4752528" cy="4910366"/>
          </a:xfrm>
          <a:prstGeom prst="rect">
            <a:avLst/>
          </a:prstGeom>
          <a:noFill/>
          <a:ln w="9525">
            <a:noFill/>
            <a:miter lim="800000"/>
            <a:headEnd/>
            <a:tailEnd/>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556792"/>
            <a:ext cx="3672408"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9731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155" y="188640"/>
            <a:ext cx="7467600" cy="796950"/>
          </a:xfrm>
        </p:spPr>
        <p:txBody>
          <a:bodyPr/>
          <a:lstStyle/>
          <a:p>
            <a:r>
              <a:rPr lang="en-US" dirty="0" smtClean="0"/>
              <a:t>                    ACTIVITY DIAGRAM</a:t>
            </a:r>
            <a:endParaRPr lang="en-IN" dirty="0"/>
          </a:p>
        </p:txBody>
      </p:sp>
      <p:sp>
        <p:nvSpPr>
          <p:cNvPr id="3" name="Content Placeholder 2"/>
          <p:cNvSpPr>
            <a:spLocks noGrp="1"/>
          </p:cNvSpPr>
          <p:nvPr>
            <p:ph sz="quarter" idx="1"/>
          </p:nvPr>
        </p:nvSpPr>
        <p:spPr/>
        <p:txBody>
          <a:bodyPr/>
          <a:lstStyle/>
          <a:p>
            <a:pPr marL="0" lvl="0" indent="0">
              <a:buClr>
                <a:srgbClr val="FE8637"/>
              </a:buClr>
              <a:buNone/>
            </a:pPr>
            <a:endParaRPr lang="en-IN" dirty="0">
              <a:solidFill>
                <a:prstClr val="black"/>
              </a:solidFill>
            </a:endParaRPr>
          </a:p>
          <a:p>
            <a:pPr marL="0" indent="0">
              <a:buNone/>
            </a:pPr>
            <a:endParaRPr lang="en-IN" dirty="0"/>
          </a:p>
        </p:txBody>
      </p:sp>
      <p:pic>
        <p:nvPicPr>
          <p:cNvPr id="4" name="Picture 3"/>
          <p:cNvPicPr/>
          <p:nvPr/>
        </p:nvPicPr>
        <p:blipFill>
          <a:blip r:embed="rId2"/>
          <a:srcRect/>
          <a:stretch>
            <a:fillRect/>
          </a:stretch>
        </p:blipFill>
        <p:spPr bwMode="auto">
          <a:xfrm>
            <a:off x="395536" y="1340768"/>
            <a:ext cx="7704856" cy="4968552"/>
          </a:xfrm>
          <a:prstGeom prst="rect">
            <a:avLst/>
          </a:prstGeom>
          <a:noFill/>
          <a:ln w="9525">
            <a:noFill/>
            <a:miter lim="800000"/>
            <a:headEnd/>
            <a:tailEnd/>
          </a:ln>
        </p:spPr>
      </p:pic>
    </p:spTree>
    <p:extLst>
      <p:ext uri="{BB962C8B-B14F-4D97-AF65-F5344CB8AC3E}">
        <p14:creationId xmlns:p14="http://schemas.microsoft.com/office/powerpoint/2010/main" val="864948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864096"/>
          </a:xfrm>
        </p:spPr>
        <p:txBody>
          <a:bodyPr>
            <a:normAutofit fontScale="90000"/>
          </a:bodyPr>
          <a:lstStyle/>
          <a:p>
            <a:r>
              <a:rPr lang="en-US" dirty="0" smtClean="0"/>
              <a:t>OUTPUT SCREENS</a:t>
            </a:r>
            <a:br>
              <a:rPr lang="en-US" dirty="0" smtClean="0"/>
            </a:br>
            <a:endParaRPr lang="en-IN" dirty="0"/>
          </a:p>
        </p:txBody>
      </p:sp>
      <p:pic>
        <p:nvPicPr>
          <p:cNvPr id="4" name="Content Placeholder 3"/>
          <p:cNvPicPr>
            <a:picLocks noGrp="1"/>
          </p:cNvPicPr>
          <p:nvPr>
            <p:ph idx="1"/>
          </p:nvPr>
        </p:nvPicPr>
        <p:blipFill>
          <a:blip r:embed="rId2"/>
          <a:srcRect/>
          <a:stretch>
            <a:fillRect/>
          </a:stretch>
        </p:blipFill>
        <p:spPr bwMode="auto">
          <a:xfrm>
            <a:off x="546957" y="836713"/>
            <a:ext cx="8050085" cy="2736303"/>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539552" y="3789040"/>
            <a:ext cx="8136904" cy="2952328"/>
          </a:xfrm>
          <a:prstGeom prst="rect">
            <a:avLst/>
          </a:prstGeom>
          <a:noFill/>
          <a:ln w="9525">
            <a:noFill/>
            <a:miter lim="800000"/>
            <a:headEnd/>
            <a:tailEnd/>
          </a:ln>
        </p:spPr>
      </p:pic>
    </p:spTree>
    <p:extLst>
      <p:ext uri="{BB962C8B-B14F-4D97-AF65-F5344CB8AC3E}">
        <p14:creationId xmlns:p14="http://schemas.microsoft.com/office/powerpoint/2010/main" val="195442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itchFamily="18" charset="0"/>
                <a:cs typeface="Times New Roman" pitchFamily="18" charset="0"/>
              </a:rPr>
              <a:t>Abstract</a:t>
            </a:r>
            <a:r>
              <a:rPr lang="en-US" sz="2800" dirty="0" smtClean="0"/>
              <a:t/>
            </a:r>
            <a:br>
              <a:rPr lang="en-US" sz="2800" dirty="0" smtClean="0"/>
            </a:br>
            <a:endParaRPr lang="en-US" sz="2800"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914400"/>
            <a:ext cx="8229600" cy="5410200"/>
          </a:xfrm>
        </p:spPr>
        <p:txBody>
          <a:bodyPr>
            <a:noAutofit/>
          </a:bodyPr>
          <a:lstStyle/>
          <a:p>
            <a:pPr algn="just">
              <a:lnSpc>
                <a:spcPct val="150000"/>
              </a:lnSpc>
            </a:pPr>
            <a:r>
              <a:rPr lang="en-US" sz="2000" dirty="0" smtClean="0"/>
              <a:t>To convenient access to the services and protect the privacy of communication in the public network, three-factor Mutual Authentication and Key Agreement (MAKA) protocols for multi-server architectures gain wide attention.</a:t>
            </a:r>
          </a:p>
          <a:p>
            <a:pPr algn="just">
              <a:lnSpc>
                <a:spcPct val="150000"/>
              </a:lnSpc>
            </a:pPr>
            <a:r>
              <a:rPr lang="en-US" sz="2000" dirty="0" smtClean="0"/>
              <a:t>three-factor MAKA protocols haven’t a dynamic revocation mechanism, which leads to malicious users can not be promptly revoked. </a:t>
            </a:r>
          </a:p>
          <a:p>
            <a:pPr algn="just">
              <a:lnSpc>
                <a:spcPct val="150000"/>
              </a:lnSpc>
            </a:pPr>
            <a:r>
              <a:rPr lang="en-US" sz="2000" dirty="0" smtClean="0"/>
              <a:t>To address these drawbacks, we propose a provable dynamic revocable three-factor MAKA protocol that achieves the user dynamic management using Schnorr signatures and provides a formal security proof in the random oracle.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080143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251520" y="404664"/>
            <a:ext cx="8345523" cy="2294993"/>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251520" y="3001264"/>
            <a:ext cx="4392488" cy="3240360"/>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4788024" y="2983841"/>
            <a:ext cx="3960440" cy="3240360"/>
          </a:xfrm>
          <a:prstGeom prst="rect">
            <a:avLst/>
          </a:prstGeom>
          <a:noFill/>
          <a:ln w="9525">
            <a:noFill/>
            <a:miter lim="800000"/>
            <a:headEnd/>
            <a:tailEnd/>
          </a:ln>
        </p:spPr>
      </p:pic>
    </p:spTree>
    <p:extLst>
      <p:ext uri="{BB962C8B-B14F-4D97-AF65-F5344CB8AC3E}">
        <p14:creationId xmlns:p14="http://schemas.microsoft.com/office/powerpoint/2010/main" val="33989143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srcRect/>
          <a:stretch>
            <a:fillRect/>
          </a:stretch>
        </p:blipFill>
        <p:spPr bwMode="auto">
          <a:xfrm>
            <a:off x="323529" y="620689"/>
            <a:ext cx="4392487" cy="2520280"/>
          </a:xfrm>
          <a:prstGeom prst="rect">
            <a:avLst/>
          </a:prstGeom>
          <a:noFill/>
          <a:ln w="9525">
            <a:noFill/>
            <a:miter lim="800000"/>
            <a:headEnd/>
            <a:tailEnd/>
          </a:ln>
        </p:spPr>
      </p:pic>
      <p:pic>
        <p:nvPicPr>
          <p:cNvPr id="7" name="Picture 6"/>
          <p:cNvPicPr/>
          <p:nvPr/>
        </p:nvPicPr>
        <p:blipFill>
          <a:blip r:embed="rId3"/>
          <a:srcRect/>
          <a:stretch>
            <a:fillRect/>
          </a:stretch>
        </p:blipFill>
        <p:spPr bwMode="auto">
          <a:xfrm>
            <a:off x="5004048" y="620689"/>
            <a:ext cx="3960440" cy="2520280"/>
          </a:xfrm>
          <a:prstGeom prst="rect">
            <a:avLst/>
          </a:prstGeom>
          <a:noFill/>
          <a:ln w="9525">
            <a:noFill/>
            <a:miter lim="800000"/>
            <a:headEnd/>
            <a:tailEnd/>
          </a:ln>
        </p:spPr>
      </p:pic>
      <p:pic>
        <p:nvPicPr>
          <p:cNvPr id="8" name="Picture 7"/>
          <p:cNvPicPr/>
          <p:nvPr/>
        </p:nvPicPr>
        <p:blipFill>
          <a:blip r:embed="rId4"/>
          <a:srcRect/>
          <a:stretch>
            <a:fillRect/>
          </a:stretch>
        </p:blipFill>
        <p:spPr bwMode="auto">
          <a:xfrm>
            <a:off x="323528" y="3356992"/>
            <a:ext cx="4392488" cy="3024337"/>
          </a:xfrm>
          <a:prstGeom prst="rect">
            <a:avLst/>
          </a:prstGeom>
          <a:noFill/>
          <a:ln w="9525">
            <a:noFill/>
            <a:miter lim="800000"/>
            <a:headEnd/>
            <a:tailEnd/>
          </a:ln>
        </p:spPr>
      </p:pic>
      <p:pic>
        <p:nvPicPr>
          <p:cNvPr id="9" name="Picture 8"/>
          <p:cNvPicPr/>
          <p:nvPr/>
        </p:nvPicPr>
        <p:blipFill>
          <a:blip r:embed="rId5"/>
          <a:srcRect/>
          <a:stretch>
            <a:fillRect/>
          </a:stretch>
        </p:blipFill>
        <p:spPr bwMode="auto">
          <a:xfrm>
            <a:off x="5004048" y="3356992"/>
            <a:ext cx="3960440" cy="3039292"/>
          </a:xfrm>
          <a:prstGeom prst="rect">
            <a:avLst/>
          </a:prstGeom>
          <a:noFill/>
          <a:ln w="9525">
            <a:noFill/>
            <a:miter lim="800000"/>
            <a:headEnd/>
            <a:tailEnd/>
          </a:ln>
        </p:spPr>
      </p:pic>
    </p:spTree>
    <p:extLst>
      <p:ext uri="{BB962C8B-B14F-4D97-AF65-F5344CB8AC3E}">
        <p14:creationId xmlns:p14="http://schemas.microsoft.com/office/powerpoint/2010/main" val="3583964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539552" y="404664"/>
            <a:ext cx="7920880" cy="2592287"/>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539552" y="3356992"/>
            <a:ext cx="7920880" cy="3096344"/>
          </a:xfrm>
          <a:prstGeom prst="rect">
            <a:avLst/>
          </a:prstGeom>
          <a:noFill/>
          <a:ln w="9525">
            <a:noFill/>
            <a:miter lim="800000"/>
            <a:headEnd/>
            <a:tailEnd/>
          </a:ln>
        </p:spPr>
      </p:pic>
    </p:spTree>
    <p:extLst>
      <p:ext uri="{BB962C8B-B14F-4D97-AF65-F5344CB8AC3E}">
        <p14:creationId xmlns:p14="http://schemas.microsoft.com/office/powerpoint/2010/main" val="3563159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rgbClr val="FF0000"/>
                </a:solidFill>
                <a:latin typeface="+mn-lt"/>
              </a:rPr>
              <a:t>CONCLUSION</a:t>
            </a:r>
            <a:endParaRPr lang="en-IN" sz="5400" b="1" dirty="0">
              <a:latin typeface="+mn-lt"/>
            </a:endParaRPr>
          </a:p>
        </p:txBody>
      </p:sp>
      <p:sp>
        <p:nvSpPr>
          <p:cNvPr id="3" name="Content Placeholder 2"/>
          <p:cNvSpPr>
            <a:spLocks noGrp="1"/>
          </p:cNvSpPr>
          <p:nvPr>
            <p:ph idx="1"/>
          </p:nvPr>
        </p:nvSpPr>
        <p:spPr/>
        <p:txBody>
          <a:bodyPr>
            <a:normAutofit fontScale="70000" lnSpcReduction="20000"/>
          </a:bodyPr>
          <a:lstStyle/>
          <a:p>
            <a:pPr>
              <a:buFont typeface="Wingdings" pitchFamily="2" charset="2"/>
              <a:buChar char="Ø"/>
            </a:pPr>
            <a:r>
              <a:rPr lang="en-US" dirty="0" smtClean="0"/>
              <a:t>To </a:t>
            </a:r>
            <a:r>
              <a:rPr lang="en-US" dirty="0"/>
              <a:t>resist the exhaustion of password attack on the two-factor MAKA protocols, a large number of three-factor MAKA protocols have been proposed. </a:t>
            </a:r>
          </a:p>
          <a:p>
            <a:pPr>
              <a:buFont typeface="Wingdings" pitchFamily="2" charset="2"/>
              <a:buChar char="Ø"/>
            </a:pPr>
            <a:r>
              <a:rPr lang="en-US" dirty="0" smtClean="0"/>
              <a:t>However</a:t>
            </a:r>
            <a:r>
              <a:rPr lang="en-US" dirty="0"/>
              <a:t>, almost all </a:t>
            </a:r>
            <a:r>
              <a:rPr lang="en-US" dirty="0" smtClean="0"/>
              <a:t>three-factor  MAKA </a:t>
            </a:r>
            <a:r>
              <a:rPr lang="en-US" dirty="0"/>
              <a:t>protocols don’t provide formal proofs and dynamic user management mechanism</a:t>
            </a:r>
            <a:r>
              <a:rPr lang="en-US" dirty="0" smtClean="0"/>
              <a:t>.</a:t>
            </a:r>
          </a:p>
          <a:p>
            <a:pPr>
              <a:buFont typeface="Wingdings" pitchFamily="2" charset="2"/>
              <a:buChar char="Ø"/>
            </a:pPr>
            <a:r>
              <a:rPr lang="en-US" dirty="0" smtClean="0"/>
              <a:t>In </a:t>
            </a:r>
            <a:r>
              <a:rPr lang="en-US" dirty="0"/>
              <a:t>order to achieve more flexible user management and higher security, this paper proposes a new three-factor MAKA protocol that supports dynamic revocation and provides formal proof. </a:t>
            </a:r>
            <a:endParaRPr lang="en-US" dirty="0" smtClean="0"/>
          </a:p>
          <a:p>
            <a:pPr>
              <a:buFont typeface="Wingdings" pitchFamily="2" charset="2"/>
              <a:buChar char="Ø"/>
            </a:pPr>
            <a:r>
              <a:rPr lang="en-US" dirty="0" smtClean="0"/>
              <a:t>The </a:t>
            </a:r>
            <a:r>
              <a:rPr lang="en-US" dirty="0"/>
              <a:t>security shows that our protocol achieves the security properties of requirements from multi-server environments. </a:t>
            </a:r>
            <a:endParaRPr lang="en-US" dirty="0" smtClean="0"/>
          </a:p>
          <a:p>
            <a:pPr>
              <a:buFont typeface="Wingdings" pitchFamily="2" charset="2"/>
              <a:buChar char="Ø"/>
            </a:pPr>
            <a:r>
              <a:rPr lang="en-US" dirty="0" smtClean="0"/>
              <a:t>On </a:t>
            </a:r>
            <a:r>
              <a:rPr lang="en-US" dirty="0"/>
              <a:t>the other hand, through the comprehensive analysis of performance, our protocol doesn’t sacrifice efficiency while improving the function. </a:t>
            </a:r>
            <a:endParaRPr lang="en-US" dirty="0" smtClean="0"/>
          </a:p>
          <a:p>
            <a:pPr>
              <a:buFont typeface="Wingdings" pitchFamily="2" charset="2"/>
              <a:buChar char="Ø"/>
            </a:pPr>
            <a:r>
              <a:rPr lang="en-US" dirty="0" smtClean="0"/>
              <a:t>On </a:t>
            </a:r>
            <a:r>
              <a:rPr lang="en-US" dirty="0"/>
              <a:t>the contrary, the proposed protocol has great advantages in terms of the total computation time</a:t>
            </a:r>
            <a:endParaRPr lang="en-IN" dirty="0"/>
          </a:p>
        </p:txBody>
      </p:sp>
    </p:spTree>
    <p:extLst>
      <p:ext uri="{BB962C8B-B14F-4D97-AF65-F5344CB8AC3E}">
        <p14:creationId xmlns:p14="http://schemas.microsoft.com/office/powerpoint/2010/main" val="985868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latin typeface="Algerian" pitchFamily="82" charset="0"/>
              </a:rPr>
              <a:t>REFERENCES</a:t>
            </a:r>
            <a:endParaRPr lang="en-IN" dirty="0">
              <a:solidFill>
                <a:srgbClr val="00B0F0"/>
              </a:solidFill>
              <a:latin typeface="Algerian" pitchFamily="82" charset="0"/>
            </a:endParaRPr>
          </a:p>
        </p:txBody>
      </p:sp>
      <p:sp>
        <p:nvSpPr>
          <p:cNvPr id="3" name="Content Placeholder 2"/>
          <p:cNvSpPr>
            <a:spLocks noGrp="1"/>
          </p:cNvSpPr>
          <p:nvPr>
            <p:ph idx="1"/>
          </p:nvPr>
        </p:nvSpPr>
        <p:spPr>
          <a:xfrm>
            <a:off x="457200" y="1600200"/>
            <a:ext cx="8229600" cy="6293296"/>
          </a:xfrm>
        </p:spPr>
        <p:txBody>
          <a:bodyPr>
            <a:normAutofit/>
          </a:bodyPr>
          <a:lstStyle/>
          <a:p>
            <a:r>
              <a:rPr lang="en-US" sz="2400" dirty="0"/>
              <a:t>[1] J. </a:t>
            </a:r>
            <a:r>
              <a:rPr lang="en-US" sz="2400" dirty="0" smtClean="0"/>
              <a:t>Ronson ,  </a:t>
            </a:r>
            <a:r>
              <a:rPr lang="en-US" sz="2400" dirty="0"/>
              <a:t>So You’ve Been Publicly Shamed. Picador, 2015.</a:t>
            </a:r>
            <a:endParaRPr lang="en-IN" sz="2400" dirty="0"/>
          </a:p>
          <a:p>
            <a:r>
              <a:rPr lang="en-US" sz="2400" dirty="0"/>
              <a:t>[2] E. </a:t>
            </a:r>
            <a:r>
              <a:rPr lang="en-US" sz="2400" dirty="0" smtClean="0"/>
              <a:t>Spertus ,  “</a:t>
            </a:r>
            <a:r>
              <a:rPr lang="en-US" sz="2400" dirty="0"/>
              <a:t>Smokey: Automatic recognition of hostile messages,” </a:t>
            </a:r>
            <a:r>
              <a:rPr lang="en-US" sz="2400" dirty="0" smtClean="0"/>
              <a:t>in</a:t>
            </a:r>
            <a:r>
              <a:rPr lang="en-IN" sz="2400" dirty="0"/>
              <a:t> </a:t>
            </a:r>
            <a:r>
              <a:rPr lang="en-IN" sz="2400" dirty="0" smtClean="0"/>
              <a:t> </a:t>
            </a:r>
            <a:r>
              <a:rPr lang="en-US" sz="2400" dirty="0" smtClean="0"/>
              <a:t>AAAI/IAAI</a:t>
            </a:r>
            <a:r>
              <a:rPr lang="en-US" sz="2400" dirty="0"/>
              <a:t>, 1997, pp. 1058–1065.</a:t>
            </a:r>
            <a:endParaRPr lang="en-IN" sz="2400" dirty="0"/>
          </a:p>
          <a:p>
            <a:r>
              <a:rPr lang="en-US" sz="2400" dirty="0"/>
              <a:t>[3] S. </a:t>
            </a:r>
            <a:r>
              <a:rPr lang="en-US" sz="2400" dirty="0" smtClean="0"/>
              <a:t>Sood , </a:t>
            </a:r>
            <a:r>
              <a:rPr lang="en-US" sz="2400" dirty="0"/>
              <a:t>J. </a:t>
            </a:r>
            <a:r>
              <a:rPr lang="en-US" sz="2400" dirty="0" smtClean="0"/>
              <a:t>Antin ,  </a:t>
            </a:r>
            <a:r>
              <a:rPr lang="en-US" sz="2400" dirty="0"/>
              <a:t>and E. Churchill, “Profanity use in online communities</a:t>
            </a:r>
            <a:r>
              <a:rPr lang="en-US" sz="2400" dirty="0" smtClean="0"/>
              <a:t>,”</a:t>
            </a:r>
            <a:r>
              <a:rPr lang="en-IN" sz="2400" dirty="0"/>
              <a:t> </a:t>
            </a:r>
            <a:r>
              <a:rPr lang="en-IN" sz="2400" dirty="0" smtClean="0"/>
              <a:t> </a:t>
            </a:r>
            <a:r>
              <a:rPr lang="en-US" sz="2400" dirty="0" smtClean="0"/>
              <a:t>in </a:t>
            </a:r>
            <a:r>
              <a:rPr lang="en-US" sz="2400" dirty="0"/>
              <a:t>Proceedings of the SIGCHI Conference on Human Factors </a:t>
            </a:r>
            <a:r>
              <a:rPr lang="en-US" sz="2400" dirty="0" smtClean="0"/>
              <a:t>in</a:t>
            </a:r>
            <a:r>
              <a:rPr lang="en-IN" sz="2400" dirty="0"/>
              <a:t> </a:t>
            </a:r>
            <a:r>
              <a:rPr lang="en-IN" sz="2400" dirty="0" smtClean="0"/>
              <a:t> </a:t>
            </a:r>
            <a:r>
              <a:rPr lang="en-US" sz="2400" dirty="0" smtClean="0"/>
              <a:t>Computing </a:t>
            </a:r>
            <a:r>
              <a:rPr lang="en-US" sz="2400" dirty="0"/>
              <a:t>Systems. ACM, 2012, pp. 1481–1490.</a:t>
            </a:r>
            <a:endParaRPr lang="en-IN" sz="2400" dirty="0"/>
          </a:p>
          <a:p>
            <a:r>
              <a:rPr lang="en-US" sz="2400" dirty="0"/>
              <a:t>[4] S. </a:t>
            </a:r>
            <a:r>
              <a:rPr lang="en-US" sz="2400" dirty="0" smtClean="0"/>
              <a:t>Rojas-Galeano , </a:t>
            </a:r>
            <a:r>
              <a:rPr lang="en-US" sz="2400" dirty="0"/>
              <a:t>“On obstructing obscenity obfuscation,” ACM </a:t>
            </a:r>
            <a:r>
              <a:rPr lang="en-US" sz="2400" dirty="0" smtClean="0"/>
              <a:t>Transactions</a:t>
            </a:r>
            <a:r>
              <a:rPr lang="en-IN" sz="2400" dirty="0"/>
              <a:t> </a:t>
            </a:r>
            <a:r>
              <a:rPr lang="en-IN" sz="2400" dirty="0" smtClean="0"/>
              <a:t> </a:t>
            </a:r>
            <a:r>
              <a:rPr lang="en-US" sz="2400" dirty="0" smtClean="0"/>
              <a:t>on </a:t>
            </a:r>
            <a:r>
              <a:rPr lang="en-US" sz="2400" dirty="0"/>
              <a:t>the Web (TWEB), vol. 11, no. 2, p. 12, 2017.</a:t>
            </a:r>
            <a:endParaRPr lang="en-IN" sz="2400" dirty="0"/>
          </a:p>
          <a:p>
            <a:endParaRPr lang="en-IN" dirty="0"/>
          </a:p>
        </p:txBody>
      </p:sp>
    </p:spTree>
    <p:extLst>
      <p:ext uri="{BB962C8B-B14F-4D97-AF65-F5344CB8AC3E}">
        <p14:creationId xmlns:p14="http://schemas.microsoft.com/office/powerpoint/2010/main" val="3399542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EXISTING SYSTEM</a:t>
            </a:r>
            <a:r>
              <a:rPr lang="en-US" sz="2400" dirty="0" smtClean="0"/>
              <a:t/>
            </a:r>
            <a:br>
              <a:rPr lang="en-US" sz="2400" dirty="0" smtClean="0"/>
            </a:br>
            <a:endParaRPr lang="en-US" sz="2400"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1219200"/>
            <a:ext cx="8001000" cy="5254752"/>
          </a:xfrm>
        </p:spPr>
        <p:txBody>
          <a:bodyPr>
            <a:normAutofit/>
          </a:bodyPr>
          <a:lstStyle/>
          <a:p>
            <a:pPr algn="just">
              <a:lnSpc>
                <a:spcPct val="150000"/>
              </a:lnSpc>
            </a:pPr>
            <a:r>
              <a:rPr lang="en-US" sz="2000" dirty="0" smtClean="0"/>
              <a:t>Earlier MAKA protocols are designed for single-server architecture. As Internet users grow exponentially, the number of cloud servers rendering different services has also grown significantly. For the single-server architecture, it is difficult for users to maintain a variety of passwords for each server. </a:t>
            </a:r>
          </a:p>
          <a:p>
            <a:pPr algn="just">
              <a:lnSpc>
                <a:spcPct val="150000"/>
              </a:lnSpc>
            </a:pPr>
            <a:r>
              <a:rPr lang="en-US" sz="2000" dirty="0" smtClean="0"/>
              <a:t>To improve user experience, many scholars propose more flexible MAKA protocols for multi-server environments. Combined with the unified management features of the cloud platform, such protocols can be conveniently applied. users and cloud servers only need to register in the registration center (RC) to mutual authentication and key agreement.</a:t>
            </a:r>
          </a:p>
        </p:txBody>
      </p:sp>
    </p:spTree>
    <p:extLst>
      <p:ext uri="{BB962C8B-B14F-4D97-AF65-F5344CB8AC3E}">
        <p14:creationId xmlns:p14="http://schemas.microsoft.com/office/powerpoint/2010/main" val="3720960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sz="quarter" idx="1"/>
          </p:nvPr>
        </p:nvSpPr>
        <p:spPr/>
        <p:txBody>
          <a:bodyPr>
            <a:normAutofit/>
          </a:bodyPr>
          <a:lstStyle/>
          <a:p>
            <a:pPr lvl="0" algn="just">
              <a:lnSpc>
                <a:spcPct val="150000"/>
              </a:lnSpc>
            </a:pPr>
            <a:r>
              <a:rPr lang="en-US" sz="2000" dirty="0" smtClean="0"/>
              <a:t>In the multi-server environments, the MAKA protocols can be further divided into two categories, two-factor MAKA protocols, namely identity, password, and three-factor MAKA protocols, namely identity, password, biometrics. The works in have shown that the password- based MAKA protocols suffer from several attacks such as guessing password attack.</a:t>
            </a:r>
          </a:p>
        </p:txBody>
      </p:sp>
    </p:spTree>
    <p:extLst>
      <p:ext uri="{BB962C8B-B14F-4D97-AF65-F5344CB8AC3E}">
        <p14:creationId xmlns:p14="http://schemas.microsoft.com/office/powerpoint/2010/main" val="3268452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PROPOSED SYSTEM</a:t>
            </a:r>
            <a:r>
              <a:rPr lang="en-US" sz="2800" dirty="0" smtClean="0"/>
              <a:t/>
            </a:r>
            <a:br>
              <a:rPr lang="en-US" sz="2800" dirty="0" smtClean="0"/>
            </a:br>
            <a:endParaRPr lang="en-US" sz="2800" dirty="0"/>
          </a:p>
        </p:txBody>
      </p:sp>
      <p:sp>
        <p:nvSpPr>
          <p:cNvPr id="3" name="Content Placeholder 2"/>
          <p:cNvSpPr>
            <a:spLocks noGrp="1"/>
          </p:cNvSpPr>
          <p:nvPr>
            <p:ph sz="quarter" idx="1"/>
          </p:nvPr>
        </p:nvSpPr>
        <p:spPr>
          <a:xfrm>
            <a:off x="381000" y="1219200"/>
            <a:ext cx="7772400" cy="4873752"/>
          </a:xfrm>
        </p:spPr>
        <p:txBody>
          <a:bodyPr>
            <a:normAutofit fontScale="92500" lnSpcReduction="10000"/>
          </a:bodyPr>
          <a:lstStyle/>
          <a:p>
            <a:pPr algn="just">
              <a:lnSpc>
                <a:spcPct val="150000"/>
              </a:lnSpc>
            </a:pPr>
            <a:r>
              <a:rPr lang="en-US" sz="2200" dirty="0" smtClean="0"/>
              <a:t>We design a three-factor MAKA protocol which implements three-factor security. And we show that the proposed protocol can meet the demands of multi-server architectures such as anonymity, non traceability, resistance password guessing attack and smart card extraction attack, and so on.</a:t>
            </a:r>
          </a:p>
          <a:p>
            <a:pPr algn="just">
              <a:lnSpc>
                <a:spcPct val="150000"/>
              </a:lnSpc>
            </a:pPr>
            <a:r>
              <a:rPr lang="en-US" sz="2200" dirty="0" smtClean="0"/>
              <a:t>Our scheme achieves the user’s dynamic management. In our protocol, users can be dynamically revoked to promptly prevent attacks from malicious users. Without a dynamic revocation mechanism, RC can’t punish malicious users in a timely manner. This may result in such malicious users still active in the network to communicate with other servers. </a:t>
            </a:r>
          </a:p>
          <a:p>
            <a:pPr algn="just">
              <a:lnSpc>
                <a:spcPct val="150000"/>
              </a:lnSpc>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826919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990600"/>
            <a:ext cx="7848600" cy="4873752"/>
          </a:xfrm>
        </p:spPr>
        <p:txBody>
          <a:bodyPr>
            <a:noAutofit/>
          </a:bodyPr>
          <a:lstStyle/>
          <a:p>
            <a:pPr lvl="0" algn="just">
              <a:lnSpc>
                <a:spcPct val="140000"/>
              </a:lnSpc>
            </a:pPr>
            <a:r>
              <a:rPr lang="en-US" sz="2000" dirty="0" smtClean="0"/>
              <a:t>In the random oracle, we provide a formal proof of the proposed protocol based on BDH, CDH and Schnorr signatures un forgeability assumptions. We show that the proposed protocol is mutual authentication secure and authenticated key agreement secure. 4) Our protocol has a good execution efficiency. Especially on the client side, the computation cost of our scheme is the lowest in the related existing protocols. This shows that our protocol is more suitable for device mobiles with limited computing resource. And, to prove that the protocol is technically sound, we programmatically simulate the proposed protocol. </a:t>
            </a:r>
          </a:p>
          <a:p>
            <a:pPr algn="just">
              <a:lnSpc>
                <a:spcPct val="140000"/>
              </a:lnSpc>
            </a:pPr>
            <a:endParaRPr lang="en-US" sz="2000" dirty="0" smtClean="0"/>
          </a:p>
        </p:txBody>
      </p:sp>
    </p:spTree>
    <p:extLst>
      <p:ext uri="{BB962C8B-B14F-4D97-AF65-F5344CB8AC3E}">
        <p14:creationId xmlns:p14="http://schemas.microsoft.com/office/powerpoint/2010/main" val="3545043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latin typeface="Times New Roman" pitchFamily="18" charset="0"/>
                <a:cs typeface="Times New Roman" pitchFamily="18" charset="0"/>
              </a:rPr>
              <a:t>Advantages</a:t>
            </a:r>
            <a:endParaRPr lang="en-US" dirty="0"/>
          </a:p>
        </p:txBody>
      </p:sp>
      <p:sp>
        <p:nvSpPr>
          <p:cNvPr id="3" name="Content Placeholder 2"/>
          <p:cNvSpPr>
            <a:spLocks noGrp="1"/>
          </p:cNvSpPr>
          <p:nvPr>
            <p:ph sz="quarter" idx="1"/>
          </p:nvPr>
        </p:nvSpPr>
        <p:spPr/>
        <p:txBody>
          <a:bodyPr>
            <a:normAutofit/>
          </a:bodyPr>
          <a:lstStyle/>
          <a:p>
            <a:pPr algn="just">
              <a:lnSpc>
                <a:spcPct val="150000"/>
              </a:lnSpc>
            </a:pPr>
            <a:r>
              <a:rPr lang="en-US" sz="2000" dirty="0" smtClean="0"/>
              <a:t>Proposed a biometrics based MAKA protocol for multi-server environments. Unfortunately, after our analysis in the security comparisons and cryptanalysis subsection of this paper, their protocol is vulnerable the server impersonation attack and the man-in the-middle attack. On the other hand, the MAKA protocol is also widely used in other environments, such as Passive Internet of Things.</a:t>
            </a:r>
          </a:p>
        </p:txBody>
      </p:sp>
    </p:spTree>
    <p:extLst>
      <p:ext uri="{BB962C8B-B14F-4D97-AF65-F5344CB8AC3E}">
        <p14:creationId xmlns:p14="http://schemas.microsoft.com/office/powerpoint/2010/main" val="1077988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Specification</a:t>
            </a:r>
            <a:endParaRPr lang="en-US" dirty="0"/>
          </a:p>
        </p:txBody>
      </p:sp>
      <p:sp>
        <p:nvSpPr>
          <p:cNvPr id="3" name="Content Placeholder 2"/>
          <p:cNvSpPr>
            <a:spLocks noGrp="1"/>
          </p:cNvSpPr>
          <p:nvPr>
            <p:ph sz="quarter" idx="1"/>
          </p:nvPr>
        </p:nvSpPr>
        <p:spPr/>
        <p:txBody>
          <a:bodyPr>
            <a:normAutofit fontScale="55000" lnSpcReduction="20000"/>
          </a:bodyPr>
          <a:lstStyle/>
          <a:p>
            <a:r>
              <a:rPr lang="en-US" b="1" dirty="0" smtClean="0"/>
              <a:t>SYSTEM REQUIREMENTS</a:t>
            </a:r>
            <a:endParaRPr lang="en-US" dirty="0" smtClean="0"/>
          </a:p>
          <a:p>
            <a:pPr>
              <a:buNone/>
            </a:pPr>
            <a:r>
              <a:rPr lang="en-US" dirty="0" smtClean="0"/>
              <a:t> </a:t>
            </a:r>
          </a:p>
          <a:p>
            <a:pPr>
              <a:buNone/>
            </a:pPr>
            <a:r>
              <a:rPr lang="en-US" dirty="0" smtClean="0"/>
              <a:t> </a:t>
            </a:r>
          </a:p>
          <a:p>
            <a:r>
              <a:rPr lang="en-US" dirty="0" smtClean="0"/>
              <a:t>   </a:t>
            </a:r>
            <a:r>
              <a:rPr lang="en-US" b="1" dirty="0" smtClean="0"/>
              <a:t>H/W System Configuration:-</a:t>
            </a:r>
            <a:endParaRPr lang="en-US" dirty="0" smtClean="0"/>
          </a:p>
          <a:p>
            <a:pPr>
              <a:buNone/>
            </a:pPr>
            <a:r>
              <a:rPr lang="en-US" dirty="0" smtClean="0"/>
              <a:t> </a:t>
            </a:r>
          </a:p>
          <a:p>
            <a:pPr>
              <a:buNone/>
            </a:pPr>
            <a:r>
              <a:rPr lang="en-US" dirty="0" smtClean="0"/>
              <a:t> </a:t>
            </a:r>
            <a:r>
              <a:rPr lang="en-US" dirty="0" smtClean="0">
                <a:latin typeface="Times New Roman" pitchFamily="18" charset="0"/>
                <a:cs typeface="Times New Roman" pitchFamily="18" charset="0"/>
              </a:rPr>
              <a:t>➢    Processor                      -   Pentium –IV</a:t>
            </a:r>
          </a:p>
          <a:p>
            <a:pPr>
              <a:buNone/>
            </a:pPr>
            <a:r>
              <a:rPr lang="en-US" dirty="0" smtClean="0">
                <a:latin typeface="Times New Roman" pitchFamily="18" charset="0"/>
                <a:cs typeface="Times New Roman" pitchFamily="18" charset="0"/>
              </a:rPr>
              <a:t>➢   RAM                              -   4 GB (min)</a:t>
            </a:r>
          </a:p>
          <a:p>
            <a:pPr>
              <a:buNone/>
            </a:pPr>
            <a:r>
              <a:rPr lang="en-US" dirty="0" smtClean="0">
                <a:latin typeface="Times New Roman" pitchFamily="18" charset="0"/>
                <a:cs typeface="Times New Roman" pitchFamily="18" charset="0"/>
              </a:rPr>
              <a:t>➢   Hard Disk                      -   40 GB(Min)</a:t>
            </a:r>
          </a:p>
          <a:p>
            <a:pPr>
              <a:buNone/>
            </a:pPr>
            <a:r>
              <a:rPr lang="en-US" dirty="0" smtClean="0">
                <a:latin typeface="Times New Roman" pitchFamily="18" charset="0"/>
                <a:cs typeface="Times New Roman" pitchFamily="18" charset="0"/>
              </a:rPr>
              <a:t>➢   Key Board                     -    Standard Windows Keyboard</a:t>
            </a:r>
          </a:p>
          <a:p>
            <a:pPr>
              <a:buNone/>
            </a:pPr>
            <a:r>
              <a:rPr lang="en-US" dirty="0" smtClean="0">
                <a:latin typeface="Times New Roman" pitchFamily="18" charset="0"/>
                <a:cs typeface="Times New Roman" pitchFamily="18" charset="0"/>
              </a:rPr>
              <a:t>➢   Mouse                            -    Two or Three Button Mouse</a:t>
            </a:r>
          </a:p>
          <a:p>
            <a:pPr>
              <a:buNone/>
            </a:pPr>
            <a:r>
              <a:rPr lang="en-US" dirty="0" smtClean="0">
                <a:latin typeface="Times New Roman" pitchFamily="18" charset="0"/>
                <a:cs typeface="Times New Roman" pitchFamily="18" charset="0"/>
              </a:rPr>
              <a:t>➢   Monitor                          -   SVGA</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Software Requirements:</a:t>
            </a:r>
            <a:endParaRPr lang="en-US" dirty="0" smtClean="0">
              <a:latin typeface="Times New Roman" pitchFamily="18" charset="0"/>
              <a:cs typeface="Times New Roman" pitchFamily="18" charset="0"/>
            </a:endParaRPr>
          </a:p>
          <a:p>
            <a:pPr lvl="0"/>
            <a:r>
              <a:rPr lang="en-US" dirty="0" smtClean="0">
                <a:latin typeface="Times New Roman" pitchFamily="18" charset="0"/>
                <a:cs typeface="Times New Roman" pitchFamily="18" charset="0"/>
              </a:rPr>
              <a:t>Operating System 		-   Windows XP</a:t>
            </a:r>
          </a:p>
          <a:p>
            <a:pPr lvl="0"/>
            <a:r>
              <a:rPr lang="en-US" dirty="0" smtClean="0">
                <a:latin typeface="Times New Roman" pitchFamily="18" charset="0"/>
                <a:cs typeface="Times New Roman" pitchFamily="18" charset="0"/>
              </a:rPr>
              <a:t>Coding Language		-   Java/J2EE(JSP,Servlet)</a:t>
            </a:r>
          </a:p>
          <a:p>
            <a:pPr lvl="0"/>
            <a:r>
              <a:rPr lang="en-US" dirty="0" smtClean="0">
                <a:latin typeface="Times New Roman" pitchFamily="18" charset="0"/>
                <a:cs typeface="Times New Roman" pitchFamily="18" charset="0"/>
              </a:rPr>
              <a:t>Front End		-   J2EE</a:t>
            </a:r>
          </a:p>
          <a:p>
            <a:pPr lvl="0"/>
            <a:r>
              <a:rPr lang="en-US" dirty="0" smtClean="0">
                <a:latin typeface="Times New Roman" pitchFamily="18" charset="0"/>
                <a:cs typeface="Times New Roman" pitchFamily="18" charset="0"/>
              </a:rPr>
              <a:t>Back End		-    MySQL</a:t>
            </a:r>
          </a:p>
          <a:p>
            <a:endParaRPr lang="en-US" dirty="0" smtClean="0"/>
          </a:p>
          <a:p>
            <a:r>
              <a:rPr lang="en-US" dirty="0" smtClean="0"/>
              <a:t/>
            </a:r>
            <a:br>
              <a:rPr lang="en-US" dirty="0" smtClean="0"/>
            </a:br>
            <a:endParaRPr lang="en-US" dirty="0"/>
          </a:p>
        </p:txBody>
      </p:sp>
    </p:spTree>
    <p:extLst>
      <p:ext uri="{BB962C8B-B14F-4D97-AF65-F5344CB8AC3E}">
        <p14:creationId xmlns:p14="http://schemas.microsoft.com/office/powerpoint/2010/main" val="3173968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278" y="332656"/>
            <a:ext cx="7467600" cy="810344"/>
          </a:xfrm>
        </p:spPr>
        <p:txBody>
          <a:bodyPr>
            <a:normAutofit/>
          </a:bodyPr>
          <a:lstStyle/>
          <a:p>
            <a:r>
              <a:rPr lang="en-US" sz="3600" b="1" dirty="0" smtClean="0"/>
              <a:t>System Architecture</a:t>
            </a:r>
            <a:endParaRPr lang="en-IN" sz="3600" b="1" dirty="0"/>
          </a:p>
        </p:txBody>
      </p:sp>
      <p:sp>
        <p:nvSpPr>
          <p:cNvPr id="3" name="Content Placeholder 2"/>
          <p:cNvSpPr>
            <a:spLocks noGrp="1"/>
          </p:cNvSpPr>
          <p:nvPr>
            <p:ph sz="quarter" idx="1"/>
          </p:nvPr>
        </p:nvSpPr>
        <p:spPr/>
        <p:txBody>
          <a:bodyPr/>
          <a:lstStyle/>
          <a:p>
            <a:endParaRPr lang="en-IN" dirty="0"/>
          </a:p>
        </p:txBody>
      </p:sp>
      <p:pic>
        <p:nvPicPr>
          <p:cNvPr id="4" name="Picture 3"/>
          <p:cNvPicPr/>
          <p:nvPr/>
        </p:nvPicPr>
        <p:blipFill>
          <a:blip r:embed="rId2"/>
          <a:srcRect/>
          <a:stretch>
            <a:fillRect/>
          </a:stretch>
        </p:blipFill>
        <p:spPr bwMode="auto">
          <a:xfrm>
            <a:off x="395536" y="1268760"/>
            <a:ext cx="7632848" cy="5328592"/>
          </a:xfrm>
          <a:prstGeom prst="rect">
            <a:avLst/>
          </a:prstGeom>
          <a:noFill/>
          <a:ln w="9525">
            <a:noFill/>
            <a:miter lim="800000"/>
            <a:headEnd/>
            <a:tailEnd/>
          </a:ln>
        </p:spPr>
      </p:pic>
    </p:spTree>
    <p:extLst>
      <p:ext uri="{BB962C8B-B14F-4D97-AF65-F5344CB8AC3E}">
        <p14:creationId xmlns:p14="http://schemas.microsoft.com/office/powerpoint/2010/main" val="328144156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3.xml><?xml version="1.0" encoding="utf-8"?>
<a:theme xmlns:a="http://schemas.openxmlformats.org/drawingml/2006/main" name="1_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4.xml><?xml version="1.0" encoding="utf-8"?>
<a:theme xmlns:a="http://schemas.openxmlformats.org/drawingml/2006/main" name="2_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5.xml><?xml version="1.0" encoding="utf-8"?>
<a:theme xmlns:a="http://schemas.openxmlformats.org/drawingml/2006/main" name="3_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6.xml><?xml version="1.0" encoding="utf-8"?>
<a:theme xmlns:a="http://schemas.openxmlformats.org/drawingml/2006/main" name="4_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7.xml><?xml version="1.0" encoding="utf-8"?>
<a:theme xmlns:a="http://schemas.openxmlformats.org/drawingml/2006/main" name="5_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8.xml><?xml version="1.0" encoding="utf-8"?>
<a:theme xmlns:a="http://schemas.openxmlformats.org/drawingml/2006/main" name="6_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9.xml><?xml version="1.0" encoding="utf-8"?>
<a:theme xmlns:a="http://schemas.openxmlformats.org/drawingml/2006/main" name="7_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1204</Words>
  <Application>Microsoft Office PowerPoint</Application>
  <PresentationFormat>On-screen Show (4:3)</PresentationFormat>
  <Paragraphs>140</Paragraphs>
  <Slides>24</Slides>
  <Notes>0</Notes>
  <HiddenSlides>0</HiddenSlides>
  <MMClips>0</MMClips>
  <ScaleCrop>false</ScaleCrop>
  <HeadingPairs>
    <vt:vector size="4" baseType="variant">
      <vt:variant>
        <vt:lpstr>Theme</vt:lpstr>
      </vt:variant>
      <vt:variant>
        <vt:i4>9</vt:i4>
      </vt:variant>
      <vt:variant>
        <vt:lpstr>Slide Titles</vt:lpstr>
      </vt:variant>
      <vt:variant>
        <vt:i4>24</vt:i4>
      </vt:variant>
    </vt:vector>
  </HeadingPairs>
  <TitlesOfParts>
    <vt:vector size="33" baseType="lpstr">
      <vt:lpstr>Office Theme</vt:lpstr>
      <vt:lpstr>Oriel</vt:lpstr>
      <vt:lpstr>1_Oriel</vt:lpstr>
      <vt:lpstr>2_Oriel</vt:lpstr>
      <vt:lpstr>3_Oriel</vt:lpstr>
      <vt:lpstr>4_Oriel</vt:lpstr>
      <vt:lpstr>5_Oriel</vt:lpstr>
      <vt:lpstr>6_Oriel</vt:lpstr>
      <vt:lpstr>7_Oriel</vt:lpstr>
      <vt:lpstr>Design of Secure Authenticated Key Management Protocol for Cloud Computing Environments</vt:lpstr>
      <vt:lpstr>Abstract </vt:lpstr>
      <vt:lpstr>EXISTING SYSTEM </vt:lpstr>
      <vt:lpstr>Disadvantages</vt:lpstr>
      <vt:lpstr>PROPOSED SYSTEM </vt:lpstr>
      <vt:lpstr>PowerPoint Presentation</vt:lpstr>
      <vt:lpstr>Advantages</vt:lpstr>
      <vt:lpstr>System Specification</vt:lpstr>
      <vt:lpstr>System Architecture</vt:lpstr>
      <vt:lpstr>                  IMPLEMENTATION</vt:lpstr>
      <vt:lpstr>PowerPoint Presentation</vt:lpstr>
      <vt:lpstr>                        CODE</vt:lpstr>
      <vt:lpstr>                        UML DIAGRAMS  CLASS  DIAGRAM:</vt:lpstr>
      <vt:lpstr>USECASE  DIAGRAM:</vt:lpstr>
      <vt:lpstr>SEQUENCE  DIAGRAM:</vt:lpstr>
      <vt:lpstr>                 DATA FLOW DIAGRAM  LEVEL 0:</vt:lpstr>
      <vt:lpstr>LEVEL 1:                              LEVEL 2:</vt:lpstr>
      <vt:lpstr>                    ACTIVITY DIAGRAM</vt:lpstr>
      <vt:lpstr>OUTPUT SCREENS </vt:lpstr>
      <vt:lpstr>PowerPoint Presentation</vt:lpstr>
      <vt:lpstr>PowerPoint Presentation</vt:lpstr>
      <vt:lpstr>PowerPoint Presentation</vt:lpstr>
      <vt:lpstr>CONCLUSION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BHAVANA</dc:creator>
  <cp:lastModifiedBy>BHAVANA</cp:lastModifiedBy>
  <cp:revision>29</cp:revision>
  <dcterms:created xsi:type="dcterms:W3CDTF">2022-07-08T16:54:46Z</dcterms:created>
  <dcterms:modified xsi:type="dcterms:W3CDTF">2022-07-09T09:06:48Z</dcterms:modified>
</cp:coreProperties>
</file>